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sldIdLst>
    <p:sldId id="256" r:id="rId2"/>
    <p:sldId id="257" r:id="rId3"/>
    <p:sldId id="282" r:id="rId4"/>
    <p:sldId id="281" r:id="rId5"/>
    <p:sldId id="280" r:id="rId6"/>
    <p:sldId id="283" r:id="rId7"/>
    <p:sldId id="285" r:id="rId8"/>
    <p:sldId id="302" r:id="rId9"/>
    <p:sldId id="350" r:id="rId10"/>
    <p:sldId id="349" r:id="rId11"/>
    <p:sldId id="295" r:id="rId12"/>
    <p:sldId id="328" r:id="rId13"/>
    <p:sldId id="330" r:id="rId14"/>
    <p:sldId id="329" r:id="rId15"/>
    <p:sldId id="365" r:id="rId16"/>
    <p:sldId id="367" r:id="rId17"/>
    <p:sldId id="366" r:id="rId18"/>
    <p:sldId id="288" r:id="rId19"/>
    <p:sldId id="326" r:id="rId20"/>
    <p:sldId id="327" r:id="rId21"/>
    <p:sldId id="296" r:id="rId22"/>
    <p:sldId id="325" r:id="rId23"/>
    <p:sldId id="317" r:id="rId24"/>
    <p:sldId id="324" r:id="rId25"/>
    <p:sldId id="323" r:id="rId26"/>
    <p:sldId id="322" r:id="rId27"/>
    <p:sldId id="321" r:id="rId28"/>
    <p:sldId id="318" r:id="rId29"/>
    <p:sldId id="320" r:id="rId30"/>
    <p:sldId id="319" r:id="rId31"/>
    <p:sldId id="298" r:id="rId32"/>
    <p:sldId id="331" r:id="rId33"/>
    <p:sldId id="368" r:id="rId34"/>
    <p:sldId id="332" r:id="rId35"/>
    <p:sldId id="369" r:id="rId36"/>
    <p:sldId id="370" r:id="rId37"/>
    <p:sldId id="289" r:id="rId38"/>
    <p:sldId id="297" r:id="rId39"/>
    <p:sldId id="339" r:id="rId40"/>
    <p:sldId id="338" r:id="rId41"/>
    <p:sldId id="372" r:id="rId42"/>
    <p:sldId id="337" r:id="rId43"/>
    <p:sldId id="336" r:id="rId44"/>
    <p:sldId id="371" r:id="rId45"/>
    <p:sldId id="335" r:id="rId46"/>
    <p:sldId id="334" r:id="rId47"/>
    <p:sldId id="333" r:id="rId48"/>
    <p:sldId id="303" r:id="rId49"/>
    <p:sldId id="351" r:id="rId50"/>
    <p:sldId id="352" r:id="rId51"/>
    <p:sldId id="354" r:id="rId52"/>
    <p:sldId id="290" r:id="rId53"/>
    <p:sldId id="364" r:id="rId54"/>
    <p:sldId id="304" r:id="rId55"/>
    <p:sldId id="308" r:id="rId56"/>
    <p:sldId id="307" r:id="rId57"/>
    <p:sldId id="374" r:id="rId58"/>
    <p:sldId id="376" r:id="rId59"/>
    <p:sldId id="375" r:id="rId60"/>
    <p:sldId id="340" r:id="rId61"/>
    <p:sldId id="377" r:id="rId62"/>
    <p:sldId id="378" r:id="rId63"/>
    <p:sldId id="306" r:id="rId64"/>
    <p:sldId id="305" r:id="rId65"/>
    <p:sldId id="291" r:id="rId66"/>
    <p:sldId id="309" r:id="rId67"/>
    <p:sldId id="292" r:id="rId68"/>
    <p:sldId id="312" r:id="rId69"/>
    <p:sldId id="382" r:id="rId70"/>
    <p:sldId id="386" r:id="rId71"/>
    <p:sldId id="379" r:id="rId72"/>
    <p:sldId id="381" r:id="rId73"/>
    <p:sldId id="384" r:id="rId74"/>
    <p:sldId id="385" r:id="rId75"/>
    <p:sldId id="380" r:id="rId76"/>
    <p:sldId id="383" r:id="rId77"/>
    <p:sldId id="293" r:id="rId78"/>
    <p:sldId id="313" r:id="rId79"/>
    <p:sldId id="387" r:id="rId80"/>
    <p:sldId id="400" r:id="rId81"/>
    <p:sldId id="355" r:id="rId82"/>
    <p:sldId id="388" r:id="rId83"/>
    <p:sldId id="356" r:id="rId84"/>
    <p:sldId id="401" r:id="rId85"/>
    <p:sldId id="402" r:id="rId86"/>
    <p:sldId id="389" r:id="rId87"/>
    <p:sldId id="357" r:id="rId88"/>
    <p:sldId id="390" r:id="rId89"/>
    <p:sldId id="363" r:id="rId90"/>
    <p:sldId id="403" r:id="rId91"/>
    <p:sldId id="396" r:id="rId92"/>
    <p:sldId id="362" r:id="rId93"/>
    <p:sldId id="395" r:id="rId94"/>
    <p:sldId id="361" r:id="rId95"/>
    <p:sldId id="394" r:id="rId96"/>
    <p:sldId id="360" r:id="rId97"/>
    <p:sldId id="393" r:id="rId98"/>
    <p:sldId id="359" r:id="rId99"/>
    <p:sldId id="392" r:id="rId100"/>
    <p:sldId id="406" r:id="rId101"/>
    <p:sldId id="409" r:id="rId102"/>
    <p:sldId id="408" r:id="rId103"/>
    <p:sldId id="287" r:id="rId104"/>
    <p:sldId id="316" r:id="rId105"/>
    <p:sldId id="404" r:id="rId106"/>
    <p:sldId id="397" r:id="rId107"/>
    <p:sldId id="398" r:id="rId108"/>
    <p:sldId id="405" r:id="rId109"/>
    <p:sldId id="399" r:id="rId110"/>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84CC"/>
    <a:srgbClr val="03136A"/>
    <a:srgbClr val="35759D"/>
    <a:srgbClr val="35B19D"/>
    <a:srgbClr val="000000"/>
    <a:srgbClr val="FFFF00"/>
    <a:srgbClr val="B3D3EA"/>
    <a:srgbClr val="78A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79" autoAdjust="0"/>
    <p:restoredTop sz="95596" autoAdjust="0"/>
  </p:normalViewPr>
  <p:slideViewPr>
    <p:cSldViewPr>
      <p:cViewPr varScale="1">
        <p:scale>
          <a:sx n="108" d="100"/>
          <a:sy n="108" d="100"/>
        </p:scale>
        <p:origin x="1728"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0FF78AD-825A-454D-B1C6-A4D4FD86C0B7}" type="slidenum">
              <a:rPr lang="en-US" altLang="en-US"/>
              <a:pPr/>
              <a:t>‹#›</a:t>
            </a:fld>
            <a:endParaRPr lang="en-US" altLang="en-US"/>
          </a:p>
        </p:txBody>
      </p:sp>
    </p:spTree>
    <p:extLst>
      <p:ext uri="{BB962C8B-B14F-4D97-AF65-F5344CB8AC3E}">
        <p14:creationId xmlns:p14="http://schemas.microsoft.com/office/powerpoint/2010/main" val="24928535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59E7BE-E1A2-4A1F-907B-6F51EE7A1A95}" type="slidenum">
              <a:rPr lang="en-US" altLang="en-US"/>
              <a:pPr/>
              <a:t>1</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3690687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87F448-BFCE-4F71-869E-644B41D08F90}" type="slidenum">
              <a:rPr lang="en-US" altLang="en-US"/>
              <a:pPr/>
              <a:t>37</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1598180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87F448-BFCE-4F71-869E-644B41D08F90}" type="slidenum">
              <a:rPr lang="en-US" altLang="en-US"/>
              <a:pPr/>
              <a:t>52</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3077433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87F448-BFCE-4F71-869E-644B41D08F90}" type="slidenum">
              <a:rPr lang="en-US" altLang="en-US"/>
              <a:pPr/>
              <a:t>65</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4102919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87F448-BFCE-4F71-869E-644B41D08F90}" type="slidenum">
              <a:rPr lang="en-US" altLang="en-US"/>
              <a:pPr/>
              <a:t>67</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3466328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87F448-BFCE-4F71-869E-644B41D08F90}" type="slidenum">
              <a:rPr lang="en-US" altLang="en-US"/>
              <a:pPr/>
              <a:t>77</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2669764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87F448-BFCE-4F71-869E-644B41D08F90}" type="slidenum">
              <a:rPr lang="en-US" altLang="en-US"/>
              <a:pPr/>
              <a:t>103</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2386848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D082F9-81A5-4BC0-9667-8712E74717DE}" type="slidenum">
              <a:rPr lang="en-US" altLang="en-US"/>
              <a:pPr/>
              <a:t>2</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1886023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D082F9-81A5-4BC0-9667-8712E74717DE}" type="slidenum">
              <a:rPr lang="en-US" altLang="en-US"/>
              <a:pPr/>
              <a:t>3</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3038495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D082F9-81A5-4BC0-9667-8712E74717DE}" type="slidenum">
              <a:rPr lang="en-US" altLang="en-US"/>
              <a:pPr/>
              <a:t>4</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3963489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D082F9-81A5-4BC0-9667-8712E74717DE}" type="slidenum">
              <a:rPr lang="en-US" altLang="en-US"/>
              <a:pPr/>
              <a:t>5</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2542143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D082F9-81A5-4BC0-9667-8712E74717DE}" type="slidenum">
              <a:rPr lang="en-US" altLang="en-US"/>
              <a:pPr/>
              <a:t>6</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3896378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D082F9-81A5-4BC0-9667-8712E74717DE}" type="slidenum">
              <a:rPr lang="en-US" altLang="en-US"/>
              <a:pPr/>
              <a:t>7</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2354553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87F448-BFCE-4F71-869E-644B41D08F90}" type="slidenum">
              <a:rPr lang="en-US" altLang="en-US"/>
              <a:pPr/>
              <a:t>8</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3081365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87F448-BFCE-4F71-869E-644B41D08F90}" type="slidenum">
              <a:rPr lang="en-US" altLang="en-US"/>
              <a:pPr/>
              <a:t>18</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7578563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143000" y="2133600"/>
            <a:ext cx="7772400" cy="70485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algn="r">
              <a:defRPr sz="3600"/>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1143000" y="2819400"/>
            <a:ext cx="7772400" cy="68580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marL="0" indent="0" algn="r">
              <a:buFontTx/>
              <a:buNone/>
              <a:defRPr sz="2400">
                <a:solidFill>
                  <a:schemeClr val="bg2"/>
                </a:solidFill>
              </a:defRPr>
            </a:lvl1pPr>
          </a:lstStyle>
          <a:p>
            <a:pPr lvl="0"/>
            <a:r>
              <a:rPr lang="en-US" alt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9394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50" y="381000"/>
            <a:ext cx="18478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381000"/>
            <a:ext cx="53911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1534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6008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014539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295400"/>
            <a:ext cx="35814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0" y="1295400"/>
            <a:ext cx="35814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8972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8995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09246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626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427566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444871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381000"/>
            <a:ext cx="73152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600200" y="1295400"/>
            <a:ext cx="73152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kern="1200">
          <a:solidFill>
            <a:schemeClr val="bg2"/>
          </a:solidFill>
          <a:latin typeface="+mj-lt"/>
          <a:ea typeface="+mj-ea"/>
          <a:cs typeface="+mj-cs"/>
        </a:defRPr>
      </a:lvl1pPr>
      <a:lvl2pPr algn="l" rtl="0" eaLnBrk="1" fontAlgn="base" hangingPunct="1">
        <a:spcBef>
          <a:spcPct val="0"/>
        </a:spcBef>
        <a:spcAft>
          <a:spcPct val="0"/>
        </a:spcAft>
        <a:defRPr sz="4400">
          <a:solidFill>
            <a:schemeClr val="bg2"/>
          </a:solidFill>
          <a:latin typeface="Microsoft Sans Serif" panose="020B0604020202020204" pitchFamily="34" charset="0"/>
        </a:defRPr>
      </a:lvl2pPr>
      <a:lvl3pPr algn="l" rtl="0" eaLnBrk="1" fontAlgn="base" hangingPunct="1">
        <a:spcBef>
          <a:spcPct val="0"/>
        </a:spcBef>
        <a:spcAft>
          <a:spcPct val="0"/>
        </a:spcAft>
        <a:defRPr sz="4400">
          <a:solidFill>
            <a:schemeClr val="bg2"/>
          </a:solidFill>
          <a:latin typeface="Microsoft Sans Serif" panose="020B0604020202020204" pitchFamily="34" charset="0"/>
        </a:defRPr>
      </a:lvl3pPr>
      <a:lvl4pPr algn="l" rtl="0" eaLnBrk="1" fontAlgn="base" hangingPunct="1">
        <a:spcBef>
          <a:spcPct val="0"/>
        </a:spcBef>
        <a:spcAft>
          <a:spcPct val="0"/>
        </a:spcAft>
        <a:defRPr sz="4400">
          <a:solidFill>
            <a:schemeClr val="bg2"/>
          </a:solidFill>
          <a:latin typeface="Microsoft Sans Serif" panose="020B0604020202020204" pitchFamily="34" charset="0"/>
        </a:defRPr>
      </a:lvl4pPr>
      <a:lvl5pPr algn="l" rtl="0" eaLnBrk="1" fontAlgn="base" hangingPunct="1">
        <a:spcBef>
          <a:spcPct val="0"/>
        </a:spcBef>
        <a:spcAft>
          <a:spcPct val="0"/>
        </a:spcAft>
        <a:defRPr sz="4400">
          <a:solidFill>
            <a:schemeClr val="bg2"/>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bg2"/>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bg2"/>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bg2"/>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bg2"/>
          </a:solidFill>
          <a:latin typeface="Microsoft Sans Serif"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png"/><Relationship Id="rId1" Type="http://schemas.openxmlformats.org/officeDocument/2006/relationships/slideLayout" Target="../slideLayouts/slideLayout4.xml"/><Relationship Id="rId4" Type="http://schemas.openxmlformats.org/officeDocument/2006/relationships/image" Target="../media/image123.jpg"/></Relationships>
</file>

<file path=ppt/slides/_rels/slide10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5.jpg"/><Relationship Id="rId4" Type="http://schemas.openxmlformats.org/officeDocument/2006/relationships/image" Target="../media/image3.gif"/></Relationships>
</file>

<file path=ppt/slides/_rels/slide10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gif"/><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55.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66.xml.rels><?xml version="1.0" encoding="UTF-8" standalone="yes"?>
<Relationships xmlns="http://schemas.openxmlformats.org/package/2006/relationships"><Relationship Id="rId3" Type="http://schemas.openxmlformats.org/officeDocument/2006/relationships/hyperlink" Target="https://ohiodnr.gov/discover-and-learn/safety-conservation/about-ODNR/forestry/contact-us" TargetMode="External"/><Relationship Id="rId2" Type="http://schemas.openxmlformats.org/officeDocument/2006/relationships/hyperlink" Target="https://ohiodnr.gov/discover-and-learn/safety-conservation/about-odnr/forestry/maps-documents/maps-state-forests" TargetMode="Externa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png"/><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emf"/><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4.xml"/><Relationship Id="rId4" Type="http://schemas.openxmlformats.org/officeDocument/2006/relationships/image" Target="../media/image85.jpg"/></Relationships>
</file>

<file path=ppt/slides/_rels/slide7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4.xml"/><Relationship Id="rId4" Type="http://schemas.openxmlformats.org/officeDocument/2006/relationships/image" Target="../media/image88.jpg"/></Relationships>
</file>

<file path=ppt/slides/_rels/slide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8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00.jp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g"/><Relationship Id="rId1" Type="http://schemas.openxmlformats.org/officeDocument/2006/relationships/slideLayout" Target="../slideLayouts/slideLayout4.xml"/><Relationship Id="rId5" Type="http://schemas.openxmlformats.org/officeDocument/2006/relationships/image" Target="../media/image108.jpeg"/><Relationship Id="rId4" Type="http://schemas.openxmlformats.org/officeDocument/2006/relationships/image" Target="../media/image107.jp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subTitle" idx="1"/>
          </p:nvPr>
        </p:nvSpPr>
        <p:spPr/>
        <p:txBody>
          <a:bodyPr/>
          <a:lstStyle/>
          <a:p>
            <a:r>
              <a:rPr lang="en-US" altLang="en-US" dirty="0" smtClean="0"/>
              <a:t>Troop 344 and 9344</a:t>
            </a:r>
          </a:p>
          <a:p>
            <a:r>
              <a:rPr lang="en-US" altLang="en-US" dirty="0" smtClean="0"/>
              <a:t>Pemberville, OH</a:t>
            </a:r>
            <a:endParaRPr lang="en-US" altLang="en-US" dirty="0"/>
          </a:p>
          <a:p>
            <a:endParaRPr lang="en-US" altLang="en-US" dirty="0"/>
          </a:p>
        </p:txBody>
      </p:sp>
      <p:sp>
        <p:nvSpPr>
          <p:cNvPr id="2053" name="Rectangle 5"/>
          <p:cNvSpPr>
            <a:spLocks noGrp="1" noChangeArrowheads="1"/>
          </p:cNvSpPr>
          <p:nvPr>
            <p:ph type="ctrTitle"/>
          </p:nvPr>
        </p:nvSpPr>
        <p:spPr/>
        <p:txBody>
          <a:bodyPr/>
          <a:lstStyle/>
          <a:p>
            <a:r>
              <a:rPr lang="en-US" altLang="en-US" dirty="0" smtClean="0"/>
              <a:t>Forestry Merit Badge</a:t>
            </a:r>
            <a:endParaRPr lang="en-US" alt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2020872"/>
            <a:ext cx="914400" cy="9334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t>
            </a:r>
            <a:endParaRPr lang="en-US" dirty="0"/>
          </a:p>
        </p:txBody>
      </p:sp>
      <p:sp>
        <p:nvSpPr>
          <p:cNvPr id="3" name="Content Placeholder 2"/>
          <p:cNvSpPr>
            <a:spLocks noGrp="1"/>
          </p:cNvSpPr>
          <p:nvPr>
            <p:ph sz="half" idx="1"/>
          </p:nvPr>
        </p:nvSpPr>
        <p:spPr>
          <a:xfrm>
            <a:off x="1447800" y="1295400"/>
            <a:ext cx="4191000" cy="5562600"/>
          </a:xfrm>
        </p:spPr>
        <p:txBody>
          <a:bodyPr/>
          <a:lstStyle/>
          <a:p>
            <a:r>
              <a:rPr lang="en-US" sz="2200" dirty="0" smtClean="0"/>
              <a:t>Download the Trees of Ohio Field Guide and use the following slides for information on:</a:t>
            </a:r>
          </a:p>
          <a:p>
            <a:pPr lvl="1">
              <a:buFont typeface="+mj-lt"/>
              <a:buAutoNum type="alphaLcPeriod"/>
            </a:pPr>
            <a:r>
              <a:rPr lang="en-US" sz="1800" dirty="0"/>
              <a:t>The characteristics of leaf, twig, cone, or fruiting bodies </a:t>
            </a:r>
          </a:p>
          <a:p>
            <a:pPr lvl="1">
              <a:buFont typeface="+mj-lt"/>
              <a:buAutoNum type="alphaLcPeriod"/>
            </a:pPr>
            <a:r>
              <a:rPr lang="en-US" sz="1800" dirty="0"/>
              <a:t>The habitat in which these trees, shrubs or vines are found. </a:t>
            </a:r>
          </a:p>
          <a:p>
            <a:pPr lvl="1">
              <a:buFont typeface="+mj-lt"/>
              <a:buAutoNum type="alphaLcPeriod"/>
            </a:pPr>
            <a:r>
              <a:rPr lang="en-US" sz="1800" dirty="0"/>
              <a:t>The important ways each tree, shrub, or vine is used by humans or wildlife and whether the species is native or was introduced to the area. If it is not native, </a:t>
            </a:r>
            <a:r>
              <a:rPr lang="en-US" sz="1800" dirty="0" smtClean="0"/>
              <a:t>whether </a:t>
            </a:r>
            <a:r>
              <a:rPr lang="en-US" sz="1800" dirty="0"/>
              <a:t>it is considered invasive or potentially invasive.</a:t>
            </a:r>
          </a:p>
          <a:p>
            <a:pPr lvl="1"/>
            <a:endParaRPr lang="en-US" sz="1800" dirty="0"/>
          </a:p>
        </p:txBody>
      </p:sp>
      <p:pic>
        <p:nvPicPr>
          <p:cNvPr id="8" name="Content Placeholder 7"/>
          <p:cNvPicPr>
            <a:picLocks noGrp="1" noChangeAspect="1"/>
          </p:cNvPicPr>
          <p:nvPr>
            <p:ph sz="half" idx="2"/>
          </p:nvPr>
        </p:nvPicPr>
        <p:blipFill>
          <a:blip r:embed="rId2"/>
          <a:stretch>
            <a:fillRect/>
          </a:stretch>
        </p:blipFill>
        <p:spPr>
          <a:xfrm>
            <a:off x="5794130" y="1371601"/>
            <a:ext cx="3121270" cy="3429000"/>
          </a:xfrm>
          <a:prstGeom prst="rect">
            <a:avLst/>
          </a:prstGeom>
        </p:spPr>
      </p:pic>
    </p:spTree>
    <p:extLst>
      <p:ext uri="{BB962C8B-B14F-4D97-AF65-F5344CB8AC3E}">
        <p14:creationId xmlns:p14="http://schemas.microsoft.com/office/powerpoint/2010/main" val="28122476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If You Discover a Forest Fire…</a:t>
            </a:r>
            <a:endParaRPr lang="en-US" sz="3600" dirty="0"/>
          </a:p>
        </p:txBody>
      </p:sp>
      <p:sp>
        <p:nvSpPr>
          <p:cNvPr id="3" name="Content Placeholder 2"/>
          <p:cNvSpPr>
            <a:spLocks noGrp="1"/>
          </p:cNvSpPr>
          <p:nvPr>
            <p:ph sz="half" idx="1"/>
          </p:nvPr>
        </p:nvSpPr>
        <p:spPr/>
        <p:txBody>
          <a:bodyPr/>
          <a:lstStyle/>
          <a:p>
            <a:r>
              <a:rPr lang="en-US" sz="1800" dirty="0"/>
              <a:t>If you discover a fire, do not put yourself in danger. </a:t>
            </a:r>
            <a:endParaRPr lang="en-US" sz="1800" dirty="0" smtClean="0"/>
          </a:p>
          <a:p>
            <a:pPr lvl="1"/>
            <a:r>
              <a:rPr lang="en-US" sz="1600" dirty="0" smtClean="0"/>
              <a:t>Warn others that might be in danger.</a:t>
            </a:r>
          </a:p>
          <a:p>
            <a:pPr lvl="1"/>
            <a:r>
              <a:rPr lang="en-US" sz="1600" dirty="0" smtClean="0"/>
              <a:t>Move to a safe location.</a:t>
            </a:r>
          </a:p>
          <a:p>
            <a:pPr lvl="1"/>
            <a:r>
              <a:rPr lang="en-US" sz="1600" dirty="0" smtClean="0"/>
              <a:t>Alert rescue services by calling 911.</a:t>
            </a:r>
          </a:p>
          <a:p>
            <a:pPr lvl="1"/>
            <a:r>
              <a:rPr lang="en-US" sz="1600" dirty="0" smtClean="0"/>
              <a:t>If possible, extinguish the fire.</a:t>
            </a:r>
          </a:p>
        </p:txBody>
      </p:sp>
      <p:pic>
        <p:nvPicPr>
          <p:cNvPr id="9" name="Content Placeholder 8"/>
          <p:cNvPicPr>
            <a:picLocks noGrp="1" noChangeAspect="1"/>
          </p:cNvPicPr>
          <p:nvPr>
            <p:ph sz="half" idx="2"/>
          </p:nvPr>
        </p:nvPicPr>
        <p:blipFill>
          <a:blip r:embed="rId2"/>
          <a:stretch>
            <a:fillRect/>
          </a:stretch>
        </p:blipFill>
        <p:spPr>
          <a:xfrm>
            <a:off x="5173462" y="1371600"/>
            <a:ext cx="3764372" cy="2514600"/>
          </a:xfrm>
          <a:prstGeom prst="rect">
            <a:avLst/>
          </a:prstGeom>
        </p:spPr>
      </p:pic>
    </p:spTree>
    <p:extLst>
      <p:ext uri="{BB962C8B-B14F-4D97-AF65-F5344CB8AC3E}">
        <p14:creationId xmlns:p14="http://schemas.microsoft.com/office/powerpoint/2010/main" val="25288204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7315200" cy="715963"/>
          </a:xfrm>
        </p:spPr>
        <p:txBody>
          <a:bodyPr/>
          <a:lstStyle/>
          <a:p>
            <a:r>
              <a:rPr lang="en-US" sz="3600" dirty="0"/>
              <a:t>How Forest Fires Are Controlled</a:t>
            </a:r>
          </a:p>
        </p:txBody>
      </p:sp>
      <p:sp>
        <p:nvSpPr>
          <p:cNvPr id="3" name="Content Placeholder 2"/>
          <p:cNvSpPr>
            <a:spLocks noGrp="1"/>
          </p:cNvSpPr>
          <p:nvPr>
            <p:ph sz="half" idx="1"/>
          </p:nvPr>
        </p:nvSpPr>
        <p:spPr>
          <a:xfrm>
            <a:off x="1600200" y="868363"/>
            <a:ext cx="4495800" cy="5913437"/>
          </a:xfrm>
        </p:spPr>
        <p:txBody>
          <a:bodyPr/>
          <a:lstStyle/>
          <a:p>
            <a:r>
              <a:rPr lang="en-US" sz="1800" dirty="0"/>
              <a:t>Firefighters know that to control any fire, it must be stopped from spreading and then put out completely. </a:t>
            </a:r>
            <a:endParaRPr lang="en-US" sz="1800" dirty="0" smtClean="0"/>
          </a:p>
          <a:p>
            <a:r>
              <a:rPr lang="en-US" sz="1800" dirty="0" smtClean="0"/>
              <a:t>Trained </a:t>
            </a:r>
            <a:r>
              <a:rPr lang="en-US" sz="1800" dirty="0"/>
              <a:t>firefighters will attack a </a:t>
            </a:r>
            <a:r>
              <a:rPr lang="en-US" sz="1800" dirty="0" smtClean="0"/>
              <a:t>forest fire </a:t>
            </a:r>
            <a:r>
              <a:rPr lang="en-US" sz="1800" dirty="0"/>
              <a:t>in one or all of the following ways. </a:t>
            </a:r>
          </a:p>
          <a:p>
            <a:pPr lvl="1"/>
            <a:r>
              <a:rPr lang="en-US" sz="1600" dirty="0" smtClean="0"/>
              <a:t>Remove </a:t>
            </a:r>
            <a:r>
              <a:rPr lang="en-US" sz="1600" dirty="0"/>
              <a:t>the fuel supply. Using rakes, shovels, or </a:t>
            </a:r>
            <a:r>
              <a:rPr lang="en-US" sz="1600" dirty="0" smtClean="0"/>
              <a:t>heavy equipment</a:t>
            </a:r>
            <a:r>
              <a:rPr lang="en-US" sz="1600" dirty="0"/>
              <a:t>, firefighters create a trench of bare earth </a:t>
            </a:r>
            <a:r>
              <a:rPr lang="en-US" sz="1600" dirty="0" smtClean="0"/>
              <a:t>around the </a:t>
            </a:r>
            <a:r>
              <a:rPr lang="en-US" sz="1600" dirty="0"/>
              <a:t>fire. </a:t>
            </a:r>
          </a:p>
          <a:p>
            <a:pPr lvl="1"/>
            <a:r>
              <a:rPr lang="en-US" sz="1600" dirty="0" smtClean="0"/>
              <a:t>Cut </a:t>
            </a:r>
            <a:r>
              <a:rPr lang="en-US" sz="1600" dirty="0"/>
              <a:t>off the air to smother the fire. Firefighters working </a:t>
            </a:r>
            <a:r>
              <a:rPr lang="en-US" sz="1600" dirty="0" smtClean="0"/>
              <a:t>on the </a:t>
            </a:r>
            <a:r>
              <a:rPr lang="en-US" sz="1600" dirty="0"/>
              <a:t>ground can throw dirt on the fire. Aircraft can </a:t>
            </a:r>
            <a:r>
              <a:rPr lang="en-US" sz="1600" dirty="0" smtClean="0"/>
              <a:t>spread chemical </a:t>
            </a:r>
            <a:r>
              <a:rPr lang="en-US" sz="1600" dirty="0"/>
              <a:t>fire retardants </a:t>
            </a:r>
            <a:r>
              <a:rPr lang="en-US" sz="1600" dirty="0" smtClean="0"/>
              <a:t>on </a:t>
            </a:r>
            <a:r>
              <a:rPr lang="en-US" sz="1600" dirty="0"/>
              <a:t>the flames.</a:t>
            </a:r>
          </a:p>
          <a:p>
            <a:pPr lvl="1"/>
            <a:r>
              <a:rPr lang="en-US" sz="1600" dirty="0" smtClean="0"/>
              <a:t>Lower </a:t>
            </a:r>
            <a:r>
              <a:rPr lang="en-US" sz="1600" dirty="0"/>
              <a:t>the heat. Fires near roads can be fought using </a:t>
            </a:r>
            <a:r>
              <a:rPr lang="en-US" sz="1600" dirty="0" smtClean="0"/>
              <a:t>water sprayed </a:t>
            </a:r>
            <a:r>
              <a:rPr lang="en-US" sz="1600" dirty="0"/>
              <a:t>from fire trucks. A helicopter slinging a </a:t>
            </a:r>
            <a:r>
              <a:rPr lang="en-US" sz="1600" dirty="0" smtClean="0"/>
              <a:t>200-gallon bucket </a:t>
            </a:r>
            <a:r>
              <a:rPr lang="en-US" sz="1600" dirty="0"/>
              <a:t>from a cable is sometimes brought in to dump </a:t>
            </a:r>
            <a:r>
              <a:rPr lang="en-US" sz="1600" dirty="0" smtClean="0"/>
              <a:t>water on </a:t>
            </a:r>
            <a:r>
              <a:rPr lang="en-US" sz="1600" dirty="0"/>
              <a:t>the flames of more remote fires. </a:t>
            </a:r>
            <a:endParaRPr lang="en-US" sz="1600" dirty="0"/>
          </a:p>
        </p:txBody>
      </p:sp>
      <p:pic>
        <p:nvPicPr>
          <p:cNvPr id="6" name="Content Placeholder 5"/>
          <p:cNvPicPr>
            <a:picLocks noGrp="1" noChangeAspect="1"/>
          </p:cNvPicPr>
          <p:nvPr>
            <p:ph sz="half" idx="2"/>
          </p:nvPr>
        </p:nvPicPr>
        <p:blipFill>
          <a:blip r:embed="rId2"/>
          <a:stretch>
            <a:fillRect/>
          </a:stretch>
        </p:blipFill>
        <p:spPr>
          <a:xfrm>
            <a:off x="6250917" y="4767754"/>
            <a:ext cx="2748742" cy="18288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917" y="868363"/>
            <a:ext cx="2740683" cy="182869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0917" y="2697060"/>
            <a:ext cx="2740683" cy="2066995"/>
          </a:xfrm>
          <a:prstGeom prst="rect">
            <a:avLst/>
          </a:prstGeom>
        </p:spPr>
      </p:pic>
    </p:spTree>
    <p:extLst>
      <p:ext uri="{BB962C8B-B14F-4D97-AF65-F5344CB8AC3E}">
        <p14:creationId xmlns:p14="http://schemas.microsoft.com/office/powerpoint/2010/main" val="26314414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Ohio Wildfire Control Agency</a:t>
            </a:r>
            <a:endParaRPr lang="en-US" sz="4000" dirty="0"/>
          </a:p>
        </p:txBody>
      </p:sp>
      <p:sp>
        <p:nvSpPr>
          <p:cNvPr id="3" name="Content Placeholder 2"/>
          <p:cNvSpPr>
            <a:spLocks noGrp="1"/>
          </p:cNvSpPr>
          <p:nvPr>
            <p:ph sz="half" idx="1"/>
          </p:nvPr>
        </p:nvSpPr>
        <p:spPr/>
        <p:txBody>
          <a:bodyPr/>
          <a:lstStyle/>
          <a:p>
            <a:r>
              <a:rPr lang="en-US" sz="1800" dirty="0"/>
              <a:t>The Ohio Division of </a:t>
            </a:r>
            <a:r>
              <a:rPr lang="en-US" sz="1800" dirty="0" smtClean="0"/>
              <a:t>Forestry under the Ohio Department of Natural Resources </a:t>
            </a:r>
            <a:r>
              <a:rPr lang="en-US" sz="1800" dirty="0"/>
              <a:t>trains folks in federal, state, and local agencies in wildland firefighting, as well as managed fires for forest regeneration. </a:t>
            </a:r>
            <a:endParaRPr lang="en-US" sz="1800" dirty="0" smtClean="0"/>
          </a:p>
          <a:p>
            <a:r>
              <a:rPr lang="en-US" sz="1800" dirty="0" smtClean="0"/>
              <a:t>Local fire fighting agencies are usually the first responders in a wildfire incident.</a:t>
            </a:r>
            <a:endParaRPr lang="en-US" sz="1800"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57825" y="1323975"/>
            <a:ext cx="3333750" cy="4743450"/>
          </a:xfrm>
        </p:spPr>
      </p:pic>
    </p:spTree>
    <p:extLst>
      <p:ext uri="{BB962C8B-B14F-4D97-AF65-F5344CB8AC3E}">
        <p14:creationId xmlns:p14="http://schemas.microsoft.com/office/powerpoint/2010/main" val="8038984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762000"/>
            <a:ext cx="6934200" cy="715963"/>
          </a:xfrm>
        </p:spPr>
        <p:txBody>
          <a:bodyPr/>
          <a:lstStyle/>
          <a:p>
            <a:r>
              <a:rPr lang="en-US" altLang="en-US" sz="4000" dirty="0" smtClean="0"/>
              <a:t>Requirement 8</a:t>
            </a:r>
            <a:endParaRPr lang="en-US" altLang="en-US" sz="4000" dirty="0"/>
          </a:p>
        </p:txBody>
      </p:sp>
      <p:sp>
        <p:nvSpPr>
          <p:cNvPr id="60419" name="Rectangle 3"/>
          <p:cNvSpPr>
            <a:spLocks noGrp="1" noChangeArrowheads="1"/>
          </p:cNvSpPr>
          <p:nvPr>
            <p:ph type="body" idx="1"/>
          </p:nvPr>
        </p:nvSpPr>
        <p:spPr>
          <a:xfrm>
            <a:off x="1981200" y="1447800"/>
            <a:ext cx="6934200" cy="4267200"/>
          </a:xfrm>
        </p:spPr>
        <p:txBody>
          <a:bodyPr/>
          <a:lstStyle/>
          <a:p>
            <a:pPr>
              <a:buFont typeface="+mj-lt"/>
              <a:buAutoNum type="arabicPeriod" startAt="8"/>
            </a:pPr>
            <a:r>
              <a:rPr lang="en-US" sz="1500" dirty="0"/>
              <a:t>Visit one or more local foresters and write a brief report about the person (or persons). Or, write about a forester's occupation including the education, qualifications, career opportunities, and duties related to forestry.</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521008"/>
            <a:ext cx="914400" cy="93345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15572"/>
          <a:stretch/>
        </p:blipFill>
        <p:spPr>
          <a:xfrm>
            <a:off x="1962150" y="2486025"/>
            <a:ext cx="6953250" cy="3305175"/>
          </a:xfrm>
          <a:prstGeom prst="rect">
            <a:avLst/>
          </a:prstGeom>
        </p:spPr>
      </p:pic>
    </p:spTree>
    <p:extLst>
      <p:ext uri="{BB962C8B-B14F-4D97-AF65-F5344CB8AC3E}">
        <p14:creationId xmlns:p14="http://schemas.microsoft.com/office/powerpoint/2010/main" val="30895768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How to Become a Forester</a:t>
            </a:r>
            <a:endParaRPr lang="en-US" sz="3600" dirty="0"/>
          </a:p>
        </p:txBody>
      </p:sp>
      <p:sp>
        <p:nvSpPr>
          <p:cNvPr id="3" name="Content Placeholder 2"/>
          <p:cNvSpPr>
            <a:spLocks noGrp="1"/>
          </p:cNvSpPr>
          <p:nvPr>
            <p:ph idx="1"/>
          </p:nvPr>
        </p:nvSpPr>
        <p:spPr>
          <a:xfrm>
            <a:off x="1600200" y="1295400"/>
            <a:ext cx="3733800" cy="4953000"/>
          </a:xfrm>
        </p:spPr>
        <p:txBody>
          <a:bodyPr/>
          <a:lstStyle/>
          <a:p>
            <a:pPr marL="0" indent="0">
              <a:buNone/>
            </a:pPr>
            <a:r>
              <a:rPr lang="en-US" sz="1800" b="1" dirty="0" smtClean="0"/>
              <a:t>Training</a:t>
            </a:r>
            <a:endParaRPr lang="en-US" sz="1800" b="1" dirty="0"/>
          </a:p>
          <a:p>
            <a:r>
              <a:rPr lang="en-US" sz="1800" dirty="0"/>
              <a:t>Most foresters have at least a bachelor’s degree in </a:t>
            </a:r>
            <a:r>
              <a:rPr lang="en-US" sz="1800" dirty="0" smtClean="0"/>
              <a:t>forestry. </a:t>
            </a:r>
            <a:endParaRPr lang="en-US" sz="1800" dirty="0" smtClean="0"/>
          </a:p>
          <a:p>
            <a:r>
              <a:rPr lang="en-US" sz="1800" dirty="0" smtClean="0"/>
              <a:t>Many </a:t>
            </a:r>
            <a:r>
              <a:rPr lang="en-US" sz="1800" dirty="0"/>
              <a:t>have master’s and doctorate degrees. </a:t>
            </a:r>
            <a:endParaRPr lang="en-US" sz="1800" dirty="0" smtClean="0"/>
          </a:p>
          <a:p>
            <a:r>
              <a:rPr lang="en-US" sz="1800" dirty="0" smtClean="0"/>
              <a:t>Forestry </a:t>
            </a:r>
            <a:r>
              <a:rPr lang="en-US" sz="1800" dirty="0" smtClean="0"/>
              <a:t>students take </a:t>
            </a:r>
            <a:r>
              <a:rPr lang="en-US" sz="1800" dirty="0"/>
              <a:t>biology and physical and social science classes. </a:t>
            </a:r>
            <a:endParaRPr lang="en-US" sz="1800" dirty="0" smtClean="0"/>
          </a:p>
          <a:p>
            <a:r>
              <a:rPr lang="en-US" sz="1800" dirty="0" smtClean="0"/>
              <a:t>Then </a:t>
            </a:r>
            <a:r>
              <a:rPr lang="en-US" sz="1800" dirty="0" smtClean="0"/>
              <a:t>comes </a:t>
            </a:r>
            <a:r>
              <a:rPr lang="en-US" sz="1800" dirty="0"/>
              <a:t>intensive study of ecology, forest economics, </a:t>
            </a:r>
            <a:r>
              <a:rPr lang="en-US" sz="1800" dirty="0" smtClean="0"/>
              <a:t>forest protection</a:t>
            </a:r>
            <a:r>
              <a:rPr lang="en-US" sz="1800" dirty="0"/>
              <a:t>, silviculture, resources management and </a:t>
            </a:r>
            <a:r>
              <a:rPr lang="en-US" sz="1800" dirty="0" smtClean="0"/>
              <a:t>use, dendrology </a:t>
            </a:r>
            <a:r>
              <a:rPr lang="en-US" sz="1800" dirty="0"/>
              <a:t>(classification of trees), and forest </a:t>
            </a:r>
            <a:r>
              <a:rPr lang="en-US" sz="1800" dirty="0" smtClean="0"/>
              <a:t>measurement, policy</a:t>
            </a:r>
            <a:r>
              <a:rPr lang="en-US" sz="1800" dirty="0"/>
              <a:t>, and </a:t>
            </a:r>
            <a:r>
              <a:rPr lang="en-US" sz="1800" dirty="0" smtClean="0"/>
              <a:t>administration</a:t>
            </a:r>
            <a:r>
              <a:rPr lang="en-US" sz="1800" dirty="0" smtClean="0"/>
              <a:t>.</a:t>
            </a:r>
            <a:endParaRPr lang="en-US" sz="1800"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1600200"/>
            <a:ext cx="3505200" cy="3505200"/>
          </a:xfrm>
          <a:prstGeom prst="rect">
            <a:avLst/>
          </a:prstGeom>
        </p:spPr>
      </p:pic>
    </p:spTree>
    <p:extLst>
      <p:ext uri="{BB962C8B-B14F-4D97-AF65-F5344CB8AC3E}">
        <p14:creationId xmlns:p14="http://schemas.microsoft.com/office/powerpoint/2010/main" val="27688196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How to Become a Forester</a:t>
            </a:r>
            <a:endParaRPr lang="en-US" sz="3600" dirty="0"/>
          </a:p>
        </p:txBody>
      </p:sp>
      <p:sp>
        <p:nvSpPr>
          <p:cNvPr id="3" name="Content Placeholder 2"/>
          <p:cNvSpPr>
            <a:spLocks noGrp="1"/>
          </p:cNvSpPr>
          <p:nvPr>
            <p:ph sz="half" idx="1"/>
          </p:nvPr>
        </p:nvSpPr>
        <p:spPr>
          <a:xfrm>
            <a:off x="1600200" y="1295400"/>
            <a:ext cx="4038600" cy="4800600"/>
          </a:xfrm>
        </p:spPr>
        <p:txBody>
          <a:bodyPr/>
          <a:lstStyle/>
          <a:p>
            <a:pPr marL="0" indent="0">
              <a:buNone/>
            </a:pPr>
            <a:r>
              <a:rPr lang="en-US" sz="1800" b="1" dirty="0" smtClean="0"/>
              <a:t>Salary</a:t>
            </a:r>
            <a:endParaRPr lang="en-US" sz="1800" b="1" dirty="0" smtClean="0"/>
          </a:p>
          <a:p>
            <a:r>
              <a:rPr lang="en-US" sz="1800" dirty="0" smtClean="0"/>
              <a:t>The </a:t>
            </a:r>
            <a:r>
              <a:rPr lang="en-US" sz="1800" dirty="0"/>
              <a:t>average Forester salary in the United States is </a:t>
            </a:r>
            <a:r>
              <a:rPr lang="en-US" sz="1800" b="1" dirty="0"/>
              <a:t>$71,873</a:t>
            </a:r>
            <a:r>
              <a:rPr lang="en-US" sz="1800" dirty="0"/>
              <a:t> as of January 27, 2022, but the range typically falls between </a:t>
            </a:r>
            <a:r>
              <a:rPr lang="en-US" sz="1800" b="1" dirty="0"/>
              <a:t>$59,550</a:t>
            </a:r>
            <a:r>
              <a:rPr lang="en-US" sz="1800" dirty="0"/>
              <a:t> and </a:t>
            </a:r>
            <a:r>
              <a:rPr lang="en-US" sz="1800" b="1" dirty="0"/>
              <a:t>$86,487</a:t>
            </a:r>
            <a:r>
              <a:rPr lang="en-US" sz="1800" dirty="0"/>
              <a:t>. </a:t>
            </a:r>
            <a:endParaRPr lang="en-US" sz="1800" dirty="0" smtClean="0"/>
          </a:p>
          <a:p>
            <a:r>
              <a:rPr lang="en-US" sz="1800" dirty="0" smtClean="0"/>
              <a:t>Salary </a:t>
            </a:r>
            <a:r>
              <a:rPr lang="en-US" sz="1800" dirty="0"/>
              <a:t>ranges can vary widely depending on many important factors, including education, certifications, additional skills, </a:t>
            </a:r>
            <a:r>
              <a:rPr lang="en-US" sz="1800" dirty="0" smtClean="0"/>
              <a:t>and the </a:t>
            </a:r>
            <a:r>
              <a:rPr lang="en-US" sz="1800" dirty="0"/>
              <a:t>number of years you have spent in </a:t>
            </a:r>
            <a:r>
              <a:rPr lang="en-US" sz="1800" dirty="0" smtClean="0"/>
              <a:t>the </a:t>
            </a:r>
            <a:r>
              <a:rPr lang="en-US" sz="1800" dirty="0"/>
              <a:t>profession.</a:t>
            </a:r>
          </a:p>
        </p:txBody>
      </p:sp>
      <p:pic>
        <p:nvPicPr>
          <p:cNvPr id="7" name="Content Placeholder 6"/>
          <p:cNvPicPr>
            <a:picLocks noGrp="1" noChangeAspect="1"/>
          </p:cNvPicPr>
          <p:nvPr>
            <p:ph sz="half" idx="2"/>
          </p:nvPr>
        </p:nvPicPr>
        <p:blipFill>
          <a:blip r:embed="rId2"/>
          <a:stretch>
            <a:fillRect/>
          </a:stretch>
        </p:blipFill>
        <p:spPr>
          <a:xfrm>
            <a:off x="5943600" y="1676400"/>
            <a:ext cx="2762250" cy="2857500"/>
          </a:xfrm>
          <a:prstGeom prst="rect">
            <a:avLst/>
          </a:prstGeom>
        </p:spPr>
      </p:pic>
    </p:spTree>
    <p:extLst>
      <p:ext uri="{BB962C8B-B14F-4D97-AF65-F5344CB8AC3E}">
        <p14:creationId xmlns:p14="http://schemas.microsoft.com/office/powerpoint/2010/main" val="42862053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Career Opportunities in Forestry</a:t>
            </a:r>
            <a:endParaRPr lang="en-US" sz="3600" dirty="0"/>
          </a:p>
        </p:txBody>
      </p:sp>
      <p:sp>
        <p:nvSpPr>
          <p:cNvPr id="3" name="Content Placeholder 2"/>
          <p:cNvSpPr>
            <a:spLocks noGrp="1"/>
          </p:cNvSpPr>
          <p:nvPr>
            <p:ph sz="half" idx="1"/>
          </p:nvPr>
        </p:nvSpPr>
        <p:spPr>
          <a:xfrm>
            <a:off x="1600200" y="1295400"/>
            <a:ext cx="3657600" cy="4800600"/>
          </a:xfrm>
        </p:spPr>
        <p:txBody>
          <a:bodyPr/>
          <a:lstStyle/>
          <a:p>
            <a:pPr marL="0" indent="0">
              <a:buNone/>
            </a:pPr>
            <a:r>
              <a:rPr lang="en-US" sz="1800" b="1" dirty="0"/>
              <a:t>Federal Agencies. </a:t>
            </a:r>
            <a:endParaRPr lang="en-US" sz="1800" b="1" dirty="0" smtClean="0"/>
          </a:p>
          <a:p>
            <a:r>
              <a:rPr lang="en-US" sz="1800" dirty="0" smtClean="0"/>
              <a:t>The </a:t>
            </a:r>
            <a:r>
              <a:rPr lang="en-US" sz="1800" dirty="0"/>
              <a:t>USDA Forest Service employs </a:t>
            </a:r>
            <a:r>
              <a:rPr lang="en-US" sz="1800" dirty="0" smtClean="0"/>
              <a:t>more foresters </a:t>
            </a:r>
            <a:r>
              <a:rPr lang="en-US" sz="1800" dirty="0"/>
              <a:t>than the other federal branches. </a:t>
            </a:r>
            <a:endParaRPr lang="en-US" sz="1800" dirty="0" smtClean="0"/>
          </a:p>
          <a:p>
            <a:r>
              <a:rPr lang="en-US" sz="1800" dirty="0" smtClean="0"/>
              <a:t>They </a:t>
            </a:r>
            <a:r>
              <a:rPr lang="en-US" sz="1800" dirty="0"/>
              <a:t>enforce the law, conduct </a:t>
            </a:r>
            <a:r>
              <a:rPr lang="en-US" sz="1800" dirty="0" smtClean="0"/>
              <a:t>timber inventories </a:t>
            </a:r>
            <a:r>
              <a:rPr lang="en-US" sz="1800" dirty="0"/>
              <a:t>and boundary surveys; help control damage </a:t>
            </a:r>
            <a:r>
              <a:rPr lang="en-US" sz="1800" dirty="0" smtClean="0"/>
              <a:t>by fire</a:t>
            </a:r>
            <a:r>
              <a:rPr lang="en-US" sz="1800" dirty="0"/>
              <a:t>, insects, and diseases; conduct reforestation, </a:t>
            </a:r>
            <a:r>
              <a:rPr lang="en-US" sz="1800" dirty="0" smtClean="0"/>
              <a:t>timber marking</a:t>
            </a:r>
            <a:r>
              <a:rPr lang="en-US" sz="1800" dirty="0"/>
              <a:t>, log scaling, and range-forage surveys; </a:t>
            </a:r>
            <a:r>
              <a:rPr lang="en-US" sz="1800" dirty="0" smtClean="0"/>
              <a:t>assist </a:t>
            </a:r>
            <a:r>
              <a:rPr lang="en-US" sz="1800" dirty="0" smtClean="0"/>
              <a:t>with recreational </a:t>
            </a:r>
            <a:r>
              <a:rPr lang="en-US" sz="1800" dirty="0" smtClean="0"/>
              <a:t>development; and conduct research.</a:t>
            </a:r>
            <a:endParaRPr lang="en-US" sz="1800"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62113" y="1676400"/>
            <a:ext cx="3581400" cy="2389987"/>
          </a:xfrm>
        </p:spPr>
      </p:pic>
    </p:spTree>
    <p:extLst>
      <p:ext uri="{BB962C8B-B14F-4D97-AF65-F5344CB8AC3E}">
        <p14:creationId xmlns:p14="http://schemas.microsoft.com/office/powerpoint/2010/main" val="40291458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Career Opportunities in Forestry</a:t>
            </a:r>
            <a:endParaRPr lang="en-US" sz="3600" dirty="0"/>
          </a:p>
        </p:txBody>
      </p:sp>
      <p:sp>
        <p:nvSpPr>
          <p:cNvPr id="3" name="Content Placeholder 2"/>
          <p:cNvSpPr>
            <a:spLocks noGrp="1"/>
          </p:cNvSpPr>
          <p:nvPr>
            <p:ph sz="half" idx="1"/>
          </p:nvPr>
        </p:nvSpPr>
        <p:spPr/>
        <p:txBody>
          <a:bodyPr/>
          <a:lstStyle/>
          <a:p>
            <a:pPr marL="0" indent="0">
              <a:buNone/>
            </a:pPr>
            <a:r>
              <a:rPr lang="en-US" sz="1800" b="1" dirty="0" smtClean="0"/>
              <a:t>State</a:t>
            </a:r>
            <a:r>
              <a:rPr lang="en-US" sz="1800" b="1" dirty="0"/>
              <a:t>, County, and City Governments. </a:t>
            </a:r>
            <a:endParaRPr lang="en-US" sz="1800" b="1" dirty="0" smtClean="0"/>
          </a:p>
          <a:p>
            <a:r>
              <a:rPr lang="en-US" sz="1800" dirty="0" smtClean="0"/>
              <a:t>Being </a:t>
            </a:r>
            <a:r>
              <a:rPr lang="en-US" sz="1800" dirty="0"/>
              <a:t>a forester </a:t>
            </a:r>
            <a:r>
              <a:rPr lang="en-US" sz="1800" dirty="0" smtClean="0"/>
              <a:t>for state </a:t>
            </a:r>
            <a:r>
              <a:rPr lang="en-US" sz="1800" dirty="0"/>
              <a:t>government can include fire protection on public </a:t>
            </a:r>
            <a:r>
              <a:rPr lang="en-US" sz="1800" dirty="0" smtClean="0"/>
              <a:t>and private </a:t>
            </a:r>
            <a:r>
              <a:rPr lang="en-US" sz="1800" dirty="0"/>
              <a:t>forests, management of publicly owned forests, </a:t>
            </a:r>
            <a:r>
              <a:rPr lang="en-US" sz="1800" dirty="0" smtClean="0"/>
              <a:t>management and </a:t>
            </a:r>
            <a:r>
              <a:rPr lang="en-US" sz="1800" dirty="0"/>
              <a:t>marketing assistance to private </a:t>
            </a:r>
            <a:r>
              <a:rPr lang="en-US" sz="1800" dirty="0" smtClean="0"/>
              <a:t>landowners, conservation </a:t>
            </a:r>
            <a:r>
              <a:rPr lang="en-US" sz="1800" dirty="0"/>
              <a:t>education, public relations, and </a:t>
            </a:r>
            <a:r>
              <a:rPr lang="en-US" sz="1800" dirty="0" smtClean="0"/>
              <a:t>implementation of </a:t>
            </a:r>
            <a:r>
              <a:rPr lang="en-US" sz="1800" dirty="0"/>
              <a:t>state forest practice acts. </a:t>
            </a:r>
            <a:endParaRPr lang="en-US" sz="1800" dirty="0" smtClean="0"/>
          </a:p>
          <a:p>
            <a:r>
              <a:rPr lang="en-US" sz="1800" dirty="0" smtClean="0"/>
              <a:t>Urban </a:t>
            </a:r>
            <a:r>
              <a:rPr lang="en-US" sz="1800" dirty="0"/>
              <a:t>foresters protect </a:t>
            </a:r>
            <a:r>
              <a:rPr lang="en-US" sz="1800" dirty="0" smtClean="0"/>
              <a:t>and improve </a:t>
            </a:r>
            <a:r>
              <a:rPr lang="en-US" sz="1800" dirty="0"/>
              <a:t>the vegetation in and around populated areas</a:t>
            </a:r>
            <a:r>
              <a:rPr lang="en-US" sz="1800" dirty="0" smtClean="0"/>
              <a:t>.</a:t>
            </a:r>
            <a:endParaRPr lang="en-US" sz="1800" dirty="0"/>
          </a:p>
        </p:txBody>
      </p:sp>
      <p:pic>
        <p:nvPicPr>
          <p:cNvPr id="5"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141" t="12604" r="8034" b="14916"/>
          <a:stretch/>
        </p:blipFill>
        <p:spPr>
          <a:xfrm>
            <a:off x="5516608" y="1523999"/>
            <a:ext cx="3447742" cy="2086791"/>
          </a:xfrm>
        </p:spPr>
      </p:pic>
      <p:pic>
        <p:nvPicPr>
          <p:cNvPr id="7" name="Picture 6"/>
          <p:cNvPicPr>
            <a:picLocks noChangeAspect="1"/>
          </p:cNvPicPr>
          <p:nvPr/>
        </p:nvPicPr>
        <p:blipFill>
          <a:blip r:embed="rId3"/>
          <a:stretch>
            <a:fillRect/>
          </a:stretch>
        </p:blipFill>
        <p:spPr>
          <a:xfrm>
            <a:off x="5509950" y="3689782"/>
            <a:ext cx="3454400" cy="2590800"/>
          </a:xfrm>
          <a:prstGeom prst="rect">
            <a:avLst/>
          </a:prstGeom>
        </p:spPr>
      </p:pic>
    </p:spTree>
    <p:extLst>
      <p:ext uri="{BB962C8B-B14F-4D97-AF65-F5344CB8AC3E}">
        <p14:creationId xmlns:p14="http://schemas.microsoft.com/office/powerpoint/2010/main" val="25448323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Career Opportunities in Forestry</a:t>
            </a:r>
            <a:endParaRPr lang="en-US" sz="3600" dirty="0"/>
          </a:p>
        </p:txBody>
      </p:sp>
      <p:sp>
        <p:nvSpPr>
          <p:cNvPr id="3" name="Content Placeholder 2"/>
          <p:cNvSpPr>
            <a:spLocks noGrp="1"/>
          </p:cNvSpPr>
          <p:nvPr>
            <p:ph sz="half" idx="1"/>
          </p:nvPr>
        </p:nvSpPr>
        <p:spPr/>
        <p:txBody>
          <a:bodyPr/>
          <a:lstStyle/>
          <a:p>
            <a:pPr marL="0" indent="0">
              <a:buNone/>
            </a:pPr>
            <a:r>
              <a:rPr lang="en-US" sz="1800" b="1" dirty="0" smtClean="0"/>
              <a:t>Private Industry. </a:t>
            </a:r>
          </a:p>
          <a:p>
            <a:r>
              <a:rPr lang="en-US" sz="1800" dirty="0" smtClean="0"/>
              <a:t>Industrial </a:t>
            </a:r>
            <a:r>
              <a:rPr lang="en-US" sz="1800" dirty="0"/>
              <a:t>foresters work for </a:t>
            </a:r>
            <a:r>
              <a:rPr lang="en-US" sz="1800" dirty="0" smtClean="0"/>
              <a:t>corporations. </a:t>
            </a:r>
            <a:endParaRPr lang="en-US" sz="1800" dirty="0" smtClean="0"/>
          </a:p>
          <a:p>
            <a:r>
              <a:rPr lang="en-US" sz="1800" dirty="0" smtClean="0"/>
              <a:t>They </a:t>
            </a:r>
            <a:r>
              <a:rPr lang="en-US" sz="1800" dirty="0"/>
              <a:t>plan and direct tree planting, determine </a:t>
            </a:r>
            <a:r>
              <a:rPr lang="en-US" sz="1800" dirty="0" smtClean="0"/>
              <a:t>timber-harvesting schedules</a:t>
            </a:r>
            <a:r>
              <a:rPr lang="en-US" sz="1800" dirty="0"/>
              <a:t>, supervise operations, and help protect the </a:t>
            </a:r>
            <a:r>
              <a:rPr lang="en-US" sz="1800" dirty="0" smtClean="0"/>
              <a:t>timber from </a:t>
            </a:r>
            <a:r>
              <a:rPr lang="en-US" sz="1800" dirty="0"/>
              <a:t>fire, insects, disease, and theft. </a:t>
            </a:r>
            <a:endParaRPr lang="en-US" sz="1800" dirty="0" smtClean="0"/>
          </a:p>
          <a:p>
            <a:r>
              <a:rPr lang="en-US" sz="1800" dirty="0" smtClean="0"/>
              <a:t>They </a:t>
            </a:r>
            <a:r>
              <a:rPr lang="en-US" sz="1800" dirty="0"/>
              <a:t>must balance </a:t>
            </a:r>
            <a:r>
              <a:rPr lang="en-US" sz="1800" dirty="0" smtClean="0"/>
              <a:t>the growing </a:t>
            </a:r>
            <a:r>
              <a:rPr lang="en-US" sz="1800" dirty="0"/>
              <a:t>of trees for harvest while protecting other </a:t>
            </a:r>
            <a:r>
              <a:rPr lang="en-US" sz="1800" dirty="0" smtClean="0"/>
              <a:t>important forest </a:t>
            </a:r>
            <a:r>
              <a:rPr lang="en-US" sz="1800" dirty="0"/>
              <a:t>values.</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34000" y="1676400"/>
            <a:ext cx="3581400" cy="2686050"/>
          </a:xfrm>
        </p:spPr>
      </p:pic>
    </p:spTree>
    <p:extLst>
      <p:ext uri="{BB962C8B-B14F-4D97-AF65-F5344CB8AC3E}">
        <p14:creationId xmlns:p14="http://schemas.microsoft.com/office/powerpoint/2010/main" val="11196967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Career Opportunities in Forestry</a:t>
            </a:r>
            <a:endParaRPr lang="en-US" sz="3600" dirty="0"/>
          </a:p>
        </p:txBody>
      </p:sp>
      <p:sp>
        <p:nvSpPr>
          <p:cNvPr id="3" name="Content Placeholder 2"/>
          <p:cNvSpPr>
            <a:spLocks noGrp="1"/>
          </p:cNvSpPr>
          <p:nvPr>
            <p:ph sz="half" idx="1"/>
          </p:nvPr>
        </p:nvSpPr>
        <p:spPr/>
        <p:txBody>
          <a:bodyPr/>
          <a:lstStyle/>
          <a:p>
            <a:pPr marL="0" indent="0">
              <a:buNone/>
            </a:pPr>
            <a:r>
              <a:rPr lang="en-US" sz="1800" b="1" dirty="0"/>
              <a:t>Education. </a:t>
            </a:r>
            <a:endParaRPr lang="en-US" sz="1800" b="1" dirty="0" smtClean="0"/>
          </a:p>
          <a:p>
            <a:r>
              <a:rPr lang="en-US" sz="1800" dirty="0" smtClean="0"/>
              <a:t>Foresters </a:t>
            </a:r>
            <a:r>
              <a:rPr lang="en-US" sz="1800" dirty="0"/>
              <a:t>also work as educators at the </a:t>
            </a:r>
            <a:r>
              <a:rPr lang="en-US" sz="1800" dirty="0" smtClean="0"/>
              <a:t>nation’s colleges </a:t>
            </a:r>
            <a:r>
              <a:rPr lang="en-US" sz="1800" dirty="0"/>
              <a:t>and universities. </a:t>
            </a:r>
            <a:endParaRPr lang="en-US" sz="1800" dirty="0" smtClean="0"/>
          </a:p>
          <a:p>
            <a:r>
              <a:rPr lang="en-US" sz="1800" dirty="0" smtClean="0"/>
              <a:t>They </a:t>
            </a:r>
            <a:r>
              <a:rPr lang="en-US" sz="1800" dirty="0"/>
              <a:t>frequently conduct research </a:t>
            </a:r>
            <a:r>
              <a:rPr lang="en-US" sz="1800" dirty="0" smtClean="0"/>
              <a:t>in conjunction </a:t>
            </a:r>
            <a:r>
              <a:rPr lang="en-US" sz="1800" dirty="0"/>
              <a:t>with teaching. </a:t>
            </a:r>
            <a:endParaRPr lang="en-US" sz="1800" dirty="0" smtClean="0"/>
          </a:p>
          <a:p>
            <a:r>
              <a:rPr lang="en-US" sz="1800" dirty="0" smtClean="0"/>
              <a:t>Extension </a:t>
            </a:r>
            <a:r>
              <a:rPr lang="en-US" sz="1800" dirty="0"/>
              <a:t>foresters work with </a:t>
            </a:r>
            <a:r>
              <a:rPr lang="en-US" sz="1800" dirty="0" smtClean="0"/>
              <a:t>U.S. land-grant </a:t>
            </a:r>
            <a:r>
              <a:rPr lang="en-US" sz="1800" dirty="0"/>
              <a:t>universities to provide information and guidance </a:t>
            </a:r>
            <a:r>
              <a:rPr lang="en-US" sz="1800" dirty="0" smtClean="0"/>
              <a:t>to private </a:t>
            </a:r>
            <a:r>
              <a:rPr lang="en-US" sz="1800" dirty="0"/>
              <a:t>forest owners and the general public</a:t>
            </a:r>
            <a:r>
              <a:rPr lang="en-US" sz="1800" dirty="0" smtClean="0"/>
              <a:t>.</a:t>
            </a:r>
            <a:endParaRPr lang="en-US" sz="1800"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57800" y="1676400"/>
            <a:ext cx="3581400" cy="2387600"/>
          </a:xfrm>
        </p:spPr>
      </p:pic>
    </p:spTree>
    <p:extLst>
      <p:ext uri="{BB962C8B-B14F-4D97-AF65-F5344CB8AC3E}">
        <p14:creationId xmlns:p14="http://schemas.microsoft.com/office/powerpoint/2010/main" val="2112182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Leaf Characteristics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6124" y="1524000"/>
            <a:ext cx="7043352" cy="4343400"/>
          </a:xfrm>
          <a:prstGeom prst="rect">
            <a:avLst/>
          </a:prstGeom>
        </p:spPr>
      </p:pic>
    </p:spTree>
    <p:extLst>
      <p:ext uri="{BB962C8B-B14F-4D97-AF65-F5344CB8AC3E}">
        <p14:creationId xmlns:p14="http://schemas.microsoft.com/office/powerpoint/2010/main" val="2781709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Twig Characteristics</a:t>
            </a:r>
          </a:p>
        </p:txBody>
      </p:sp>
      <p:pic>
        <p:nvPicPr>
          <p:cNvPr id="5" name="Content Placeholder 4"/>
          <p:cNvPicPr>
            <a:picLocks noGrp="1" noChangeAspect="1"/>
          </p:cNvPicPr>
          <p:nvPr>
            <p:ph idx="1"/>
          </p:nvPr>
        </p:nvPicPr>
        <p:blipFill rotWithShape="1">
          <a:blip r:embed="rId2"/>
          <a:stretch/>
        </p:blipFill>
        <p:spPr>
          <a:xfrm>
            <a:off x="3470347" y="1219200"/>
            <a:ext cx="3727306" cy="5357580"/>
          </a:xfrm>
          <a:prstGeom prst="rect">
            <a:avLst/>
          </a:prstGeom>
        </p:spPr>
      </p:pic>
    </p:spTree>
    <p:extLst>
      <p:ext uri="{BB962C8B-B14F-4D97-AF65-F5344CB8AC3E}">
        <p14:creationId xmlns:p14="http://schemas.microsoft.com/office/powerpoint/2010/main" val="1201197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Pine Cone Characteristics</a:t>
            </a:r>
          </a:p>
        </p:txBody>
      </p:sp>
      <p:pic>
        <p:nvPicPr>
          <p:cNvPr id="7" name="Content Placeholder 4"/>
          <p:cNvPicPr>
            <a:picLocks noGrp="1" noChangeAspect="1"/>
          </p:cNvPicPr>
          <p:nvPr>
            <p:ph idx="1"/>
          </p:nvPr>
        </p:nvPicPr>
        <p:blipFill>
          <a:blip r:embed="rId2"/>
          <a:stretch>
            <a:fillRect/>
          </a:stretch>
        </p:blipFill>
        <p:spPr>
          <a:xfrm>
            <a:off x="3501275" y="1295400"/>
            <a:ext cx="3513050" cy="4800600"/>
          </a:xfrm>
          <a:prstGeom prst="rect">
            <a:avLst/>
          </a:prstGeom>
        </p:spPr>
      </p:pic>
    </p:spTree>
    <p:extLst>
      <p:ext uri="{BB962C8B-B14F-4D97-AF65-F5344CB8AC3E}">
        <p14:creationId xmlns:p14="http://schemas.microsoft.com/office/powerpoint/2010/main" val="1559146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Fruiting Characteristics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1219200"/>
            <a:ext cx="6832471" cy="5257800"/>
          </a:xfrm>
          <a:prstGeom prst="rect">
            <a:avLst/>
          </a:prstGeom>
        </p:spPr>
      </p:pic>
    </p:spTree>
    <p:extLst>
      <p:ext uri="{BB962C8B-B14F-4D97-AF65-F5344CB8AC3E}">
        <p14:creationId xmlns:p14="http://schemas.microsoft.com/office/powerpoint/2010/main" val="680332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Native, Exotic, and Invasive Species</a:t>
            </a:r>
          </a:p>
        </p:txBody>
      </p:sp>
      <p:sp>
        <p:nvSpPr>
          <p:cNvPr id="3" name="Content Placeholder 2"/>
          <p:cNvSpPr>
            <a:spLocks noGrp="1"/>
          </p:cNvSpPr>
          <p:nvPr>
            <p:ph sz="half" idx="1"/>
          </p:nvPr>
        </p:nvSpPr>
        <p:spPr>
          <a:xfrm>
            <a:off x="1600200" y="1295400"/>
            <a:ext cx="3702728" cy="5181600"/>
          </a:xfrm>
        </p:spPr>
        <p:txBody>
          <a:bodyPr/>
          <a:lstStyle/>
          <a:p>
            <a:r>
              <a:rPr lang="en-US" sz="2000" i="1" dirty="0"/>
              <a:t>Native species </a:t>
            </a:r>
            <a:r>
              <a:rPr lang="en-US" sz="2000" dirty="0"/>
              <a:t>of plants are those that are the natural </a:t>
            </a:r>
            <a:r>
              <a:rPr lang="en-US" sz="2000" dirty="0" smtClean="0"/>
              <a:t>inhabitants of </a:t>
            </a:r>
            <a:r>
              <a:rPr lang="en-US" sz="2000" dirty="0"/>
              <a:t>an area. </a:t>
            </a:r>
            <a:endParaRPr lang="en-US" sz="2000" dirty="0" smtClean="0"/>
          </a:p>
          <a:p>
            <a:r>
              <a:rPr lang="en-US" sz="2000" dirty="0" smtClean="0"/>
              <a:t>The </a:t>
            </a:r>
            <a:r>
              <a:rPr lang="en-US" sz="2000" dirty="0"/>
              <a:t>fact that they have evolved over </a:t>
            </a:r>
            <a:r>
              <a:rPr lang="en-US" sz="2000" dirty="0" smtClean="0"/>
              <a:t>many generations </a:t>
            </a:r>
            <a:r>
              <a:rPr lang="en-US" sz="2000" dirty="0"/>
              <a:t>in a forest means that each species has a </a:t>
            </a:r>
            <a:r>
              <a:rPr lang="en-US" sz="2000" dirty="0" smtClean="0"/>
              <a:t>clear niche </a:t>
            </a:r>
            <a:r>
              <a:rPr lang="en-US" sz="2000" dirty="0"/>
              <a:t>in the ecosystem. </a:t>
            </a:r>
            <a:endParaRPr lang="en-US" sz="2000" dirty="0" smtClean="0"/>
          </a:p>
          <a:p>
            <a:r>
              <a:rPr lang="en-US" sz="2000" dirty="0" smtClean="0"/>
              <a:t>A </a:t>
            </a:r>
            <a:r>
              <a:rPr lang="en-US" sz="2000" dirty="0"/>
              <a:t>native plant species interacts </a:t>
            </a:r>
            <a:r>
              <a:rPr lang="en-US" sz="2000" dirty="0" smtClean="0"/>
              <a:t>with other </a:t>
            </a:r>
            <a:r>
              <a:rPr lang="en-US" sz="2000" dirty="0"/>
              <a:t>native species of plants and animals in balanced </a:t>
            </a:r>
            <a:r>
              <a:rPr lang="en-US" sz="2000" dirty="0" smtClean="0"/>
              <a:t>ways that </a:t>
            </a:r>
            <a:r>
              <a:rPr lang="en-US" sz="2000" dirty="0"/>
              <a:t>help an ecosystem maintain a high degree of </a:t>
            </a:r>
            <a:r>
              <a:rPr lang="en-US" sz="2000" dirty="0" smtClean="0"/>
              <a:t>stability. </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02928" y="1333600"/>
            <a:ext cx="3581400" cy="2386514"/>
          </a:xfrm>
        </p:spPr>
      </p:pic>
    </p:spTree>
    <p:extLst>
      <p:ext uri="{BB962C8B-B14F-4D97-AF65-F5344CB8AC3E}">
        <p14:creationId xmlns:p14="http://schemas.microsoft.com/office/powerpoint/2010/main" val="703852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Native, Exotic, and Invasive Species</a:t>
            </a:r>
          </a:p>
        </p:txBody>
      </p:sp>
      <p:pic>
        <p:nvPicPr>
          <p:cNvPr id="6" name="Content Placeholder 5"/>
          <p:cNvPicPr>
            <a:picLocks noGrp="1" noChangeAspect="1"/>
          </p:cNvPicPr>
          <p:nvPr>
            <p:ph sz="half" idx="1"/>
          </p:nvPr>
        </p:nvPicPr>
        <p:blipFill>
          <a:blip r:embed="rId2"/>
          <a:stretch>
            <a:fillRect/>
          </a:stretch>
        </p:blipFill>
        <p:spPr>
          <a:xfrm>
            <a:off x="1600200" y="1447800"/>
            <a:ext cx="3581400" cy="2378273"/>
          </a:xfrm>
          <a:prstGeom prst="rect">
            <a:avLst/>
          </a:prstGeom>
        </p:spPr>
      </p:pic>
      <p:sp>
        <p:nvSpPr>
          <p:cNvPr id="4" name="Content Placeholder 3"/>
          <p:cNvSpPr>
            <a:spLocks noGrp="1"/>
          </p:cNvSpPr>
          <p:nvPr>
            <p:ph sz="half" idx="2"/>
          </p:nvPr>
        </p:nvSpPr>
        <p:spPr>
          <a:xfrm>
            <a:off x="5334000" y="1295400"/>
            <a:ext cx="3581400" cy="5257800"/>
          </a:xfrm>
        </p:spPr>
        <p:txBody>
          <a:bodyPr/>
          <a:lstStyle/>
          <a:p>
            <a:r>
              <a:rPr lang="en-US" sz="2000" dirty="0"/>
              <a:t>A </a:t>
            </a:r>
            <a:r>
              <a:rPr lang="en-US" sz="2000" i="1" dirty="0"/>
              <a:t>nonnative species, </a:t>
            </a:r>
            <a:r>
              <a:rPr lang="en-US" sz="2000" dirty="0"/>
              <a:t>also known as an </a:t>
            </a:r>
            <a:r>
              <a:rPr lang="en-US" sz="2000" i="1" dirty="0"/>
              <a:t>exotic, </a:t>
            </a:r>
            <a:r>
              <a:rPr lang="en-US" sz="2000" dirty="0"/>
              <a:t>is a species that has been introduced to a forest from somewhere else. </a:t>
            </a:r>
            <a:endParaRPr lang="en-US" sz="2000" dirty="0" smtClean="0"/>
          </a:p>
          <a:p>
            <a:r>
              <a:rPr lang="en-US" sz="2000" dirty="0" smtClean="0"/>
              <a:t>Some </a:t>
            </a:r>
            <a:r>
              <a:rPr lang="en-US" sz="2000" dirty="0"/>
              <a:t>exotic species have little impact on other species. </a:t>
            </a:r>
            <a:endParaRPr lang="en-US" sz="2000" dirty="0" smtClean="0"/>
          </a:p>
          <a:p>
            <a:r>
              <a:rPr lang="en-US" sz="2000" dirty="0" smtClean="0"/>
              <a:t>The </a:t>
            </a:r>
            <a:r>
              <a:rPr lang="en-US" sz="2000" dirty="0"/>
              <a:t>ginkgo tree, for example, is a native of China. </a:t>
            </a:r>
            <a:endParaRPr lang="en-US" sz="2000" dirty="0" smtClean="0"/>
          </a:p>
          <a:p>
            <a:r>
              <a:rPr lang="en-US" sz="2000" dirty="0" smtClean="0"/>
              <a:t>Imported </a:t>
            </a:r>
            <a:r>
              <a:rPr lang="en-US" sz="2000" dirty="0"/>
              <a:t>into the United States more than 100 years ago, it grows well without seriously challenging native plants. </a:t>
            </a:r>
          </a:p>
          <a:p>
            <a:endParaRPr lang="en-US" sz="1800" dirty="0"/>
          </a:p>
        </p:txBody>
      </p:sp>
    </p:spTree>
    <p:extLst>
      <p:ext uri="{BB962C8B-B14F-4D97-AF65-F5344CB8AC3E}">
        <p14:creationId xmlns:p14="http://schemas.microsoft.com/office/powerpoint/2010/main" val="1940298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Native, Exotic, and Invasive Species</a:t>
            </a:r>
          </a:p>
        </p:txBody>
      </p:sp>
      <p:sp>
        <p:nvSpPr>
          <p:cNvPr id="3" name="Content Placeholder 2"/>
          <p:cNvSpPr>
            <a:spLocks noGrp="1"/>
          </p:cNvSpPr>
          <p:nvPr>
            <p:ph sz="half" idx="1"/>
          </p:nvPr>
        </p:nvSpPr>
        <p:spPr/>
        <p:txBody>
          <a:bodyPr/>
          <a:lstStyle/>
          <a:p>
            <a:r>
              <a:rPr lang="en-US" sz="2000" dirty="0" smtClean="0"/>
              <a:t>Nonnative </a:t>
            </a:r>
            <a:r>
              <a:rPr lang="en-US" sz="2000" dirty="0"/>
              <a:t>species </a:t>
            </a:r>
            <a:r>
              <a:rPr lang="en-US" sz="2000" dirty="0" smtClean="0"/>
              <a:t>that spread aggressively and </a:t>
            </a:r>
            <a:r>
              <a:rPr lang="en-US" sz="2000" dirty="0"/>
              <a:t>push out or kill </a:t>
            </a:r>
            <a:r>
              <a:rPr lang="en-US" sz="2000" dirty="0" smtClean="0"/>
              <a:t>native species </a:t>
            </a:r>
            <a:r>
              <a:rPr lang="en-US" sz="2000" dirty="0"/>
              <a:t>are known as </a:t>
            </a:r>
            <a:r>
              <a:rPr lang="en-US" sz="2000" i="1" dirty="0"/>
              <a:t>invasive species.</a:t>
            </a:r>
            <a:endParaRPr lang="en-US" sz="20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57800" y="1295400"/>
            <a:ext cx="3581400" cy="2238375"/>
          </a:xfrm>
        </p:spPr>
      </p:pic>
      <p:sp>
        <p:nvSpPr>
          <p:cNvPr id="6" name="TextBox 5"/>
          <p:cNvSpPr txBox="1"/>
          <p:nvPr/>
        </p:nvSpPr>
        <p:spPr>
          <a:xfrm>
            <a:off x="5257800" y="3695700"/>
            <a:ext cx="3581400" cy="1015663"/>
          </a:xfrm>
          <a:prstGeom prst="rect">
            <a:avLst/>
          </a:prstGeom>
          <a:noFill/>
        </p:spPr>
        <p:txBody>
          <a:bodyPr wrap="square" rtlCol="0">
            <a:spAutoFit/>
          </a:bodyPr>
          <a:lstStyle/>
          <a:p>
            <a:pPr algn="l"/>
            <a:r>
              <a:rPr lang="en-US" sz="2000" dirty="0" smtClean="0"/>
              <a:t>Kudzu plant choking out native vegetation on the entire hillside.</a:t>
            </a:r>
            <a:endParaRPr lang="en-US" sz="2000" dirty="0"/>
          </a:p>
        </p:txBody>
      </p:sp>
    </p:spTree>
    <p:extLst>
      <p:ext uri="{BB962C8B-B14F-4D97-AF65-F5344CB8AC3E}">
        <p14:creationId xmlns:p14="http://schemas.microsoft.com/office/powerpoint/2010/main" val="2061157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762000"/>
            <a:ext cx="6934200" cy="715963"/>
          </a:xfrm>
        </p:spPr>
        <p:txBody>
          <a:bodyPr/>
          <a:lstStyle/>
          <a:p>
            <a:r>
              <a:rPr lang="en-US" altLang="en-US" sz="4000" dirty="0" smtClean="0"/>
              <a:t>Requirement 2</a:t>
            </a:r>
            <a:endParaRPr lang="en-US" altLang="en-US" sz="4000" dirty="0"/>
          </a:p>
        </p:txBody>
      </p:sp>
      <p:sp>
        <p:nvSpPr>
          <p:cNvPr id="60419" name="Rectangle 3"/>
          <p:cNvSpPr>
            <a:spLocks noGrp="1" noChangeArrowheads="1"/>
          </p:cNvSpPr>
          <p:nvPr>
            <p:ph type="body" idx="1"/>
          </p:nvPr>
        </p:nvSpPr>
        <p:spPr>
          <a:xfrm>
            <a:off x="1981200" y="1447800"/>
            <a:ext cx="6934200" cy="4267200"/>
          </a:xfrm>
        </p:spPr>
        <p:txBody>
          <a:bodyPr/>
          <a:lstStyle/>
          <a:p>
            <a:pPr>
              <a:buFont typeface="+mj-lt"/>
              <a:buAutoNum type="arabicPeriod" startAt="2"/>
            </a:pPr>
            <a:r>
              <a:rPr lang="en-US" sz="1500" dirty="0"/>
              <a:t>Do ONE of the following:</a:t>
            </a:r>
          </a:p>
          <a:p>
            <a:pPr lvl="1">
              <a:buFont typeface="+mj-lt"/>
              <a:buAutoNum type="alphaLcPeriod"/>
            </a:pPr>
            <a:r>
              <a:rPr lang="en-US" sz="1500" dirty="0"/>
              <a:t>Collect and identify wood samples of 10 species of trees. List several ways the wood of each species can be used. </a:t>
            </a:r>
          </a:p>
          <a:p>
            <a:pPr lvl="1">
              <a:buFont typeface="+mj-lt"/>
              <a:buAutoNum type="alphaLcPeriod"/>
            </a:pPr>
            <a:r>
              <a:rPr lang="en-US" sz="1500" dirty="0"/>
              <a:t>Find and examine three stumps, logs, or core samples that show variations in the growth rate of their ring patterns. In the field notebook you prepared for requirement 1, describe the location or origin of each example (including elevation, aspect, slope, and the position on the slope), and discuss possible reasons for the variations in growth rate. Photograph or sketch each example. </a:t>
            </a:r>
          </a:p>
          <a:p>
            <a:pPr lvl="1">
              <a:buFont typeface="+mj-lt"/>
              <a:buAutoNum type="alphaLcPeriod"/>
            </a:pPr>
            <a:r>
              <a:rPr lang="en-US" sz="1500" dirty="0"/>
              <a:t>Find and examine two types of animal, insect, or disease damage to trees. In the field notebook you prepared for requirement 1, identify the damage, explain how the damage was caused, and describe the effects of the damage on the trees. Photograph or sketch each example.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521008"/>
            <a:ext cx="914400" cy="933450"/>
          </a:xfrm>
          <a:prstGeom prst="rect">
            <a:avLst/>
          </a:prstGeom>
        </p:spPr>
      </p:pic>
    </p:spTree>
    <p:extLst>
      <p:ext uri="{BB962C8B-B14F-4D97-AF65-F5344CB8AC3E}">
        <p14:creationId xmlns:p14="http://schemas.microsoft.com/office/powerpoint/2010/main" val="375162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a:t>
            </a:r>
            <a:endParaRPr lang="en-US" dirty="0"/>
          </a:p>
        </p:txBody>
      </p:sp>
      <p:sp>
        <p:nvSpPr>
          <p:cNvPr id="3" name="Content Placeholder 2"/>
          <p:cNvSpPr>
            <a:spLocks noGrp="1"/>
          </p:cNvSpPr>
          <p:nvPr>
            <p:ph idx="1"/>
          </p:nvPr>
        </p:nvSpPr>
        <p:spPr>
          <a:xfrm>
            <a:off x="1600200" y="1295400"/>
            <a:ext cx="4648200" cy="4800600"/>
          </a:xfrm>
        </p:spPr>
        <p:txBody>
          <a:bodyPr/>
          <a:lstStyle/>
          <a:p>
            <a:r>
              <a:rPr lang="en-US" sz="2000" dirty="0" smtClean="0"/>
              <a:t>Walnut</a:t>
            </a:r>
          </a:p>
          <a:p>
            <a:pPr lvl="1"/>
            <a:r>
              <a:rPr lang="en-US" sz="1600" b="1" dirty="0"/>
              <a:t>walnut wood</a:t>
            </a:r>
            <a:r>
              <a:rPr lang="en-US" sz="1600" dirty="0"/>
              <a:t> can be </a:t>
            </a:r>
            <a:r>
              <a:rPr lang="en-US" sz="1600" b="1" dirty="0"/>
              <a:t>used</a:t>
            </a:r>
            <a:r>
              <a:rPr lang="en-US" sz="1600" dirty="0"/>
              <a:t> for flooring, solid </a:t>
            </a:r>
            <a:r>
              <a:rPr lang="en-US" sz="1600" b="1" dirty="0"/>
              <a:t>wood</a:t>
            </a:r>
            <a:r>
              <a:rPr lang="en-US" sz="1600" dirty="0"/>
              <a:t> or veneer for musical instruments and furniture, and interior decoration. Black </a:t>
            </a:r>
            <a:r>
              <a:rPr lang="en-US" sz="1600" b="1" dirty="0"/>
              <a:t>Walnut</a:t>
            </a:r>
            <a:r>
              <a:rPr lang="en-US" sz="1600" dirty="0"/>
              <a:t> is typically </a:t>
            </a:r>
            <a:r>
              <a:rPr lang="en-US" sz="1600" b="1" dirty="0"/>
              <a:t>used</a:t>
            </a:r>
            <a:r>
              <a:rPr lang="en-US" sz="1600" dirty="0"/>
              <a:t> for turned items, furniture, interior </a:t>
            </a:r>
            <a:r>
              <a:rPr lang="en-US" sz="1600" dirty="0" smtClean="0"/>
              <a:t>paneling</a:t>
            </a:r>
            <a:r>
              <a:rPr lang="en-US" sz="1600" dirty="0"/>
              <a:t>, and cabinetry.</a:t>
            </a:r>
            <a:endParaRPr lang="en-US" sz="1600" dirty="0" smtClean="0"/>
          </a:p>
          <a:p>
            <a:r>
              <a:rPr lang="en-US" sz="2000" dirty="0" smtClean="0"/>
              <a:t>White Oak</a:t>
            </a:r>
          </a:p>
          <a:p>
            <a:pPr lvl="1"/>
            <a:r>
              <a:rPr lang="en-US" sz="1600" dirty="0"/>
              <a:t>Cabinetry, furniture, interior trim, flooring, boatbuilding, barrels, and veneer.</a:t>
            </a:r>
            <a:endParaRPr lang="en-US" sz="1600" dirty="0" smtClean="0"/>
          </a:p>
          <a:p>
            <a:r>
              <a:rPr lang="en-US" sz="2000" dirty="0" smtClean="0"/>
              <a:t>Red Oak</a:t>
            </a:r>
          </a:p>
          <a:p>
            <a:pPr lvl="1"/>
            <a:r>
              <a:rPr lang="en-US" sz="1600" b="1" dirty="0"/>
              <a:t>Red oak</a:t>
            </a:r>
            <a:r>
              <a:rPr lang="en-US" sz="1600" dirty="0"/>
              <a:t> is also a popular flooring material because it is heavy, hard and stiff and has high shock resistance. Other popular </a:t>
            </a:r>
            <a:r>
              <a:rPr lang="en-US" sz="1600" b="1" dirty="0"/>
              <a:t>uses for red oak</a:t>
            </a:r>
            <a:r>
              <a:rPr lang="en-US" sz="1600" dirty="0"/>
              <a:t> include; interior joinery, plywood, decorative veneers, wall paneling, millwork, boxes, crates, caskets and coffins, agricultural implements, and woodenware.</a:t>
            </a:r>
            <a:endParaRPr lang="en-US" sz="1600" dirty="0" smtClean="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25937"/>
          <a:stretch/>
        </p:blipFill>
        <p:spPr>
          <a:xfrm>
            <a:off x="6336622" y="990600"/>
            <a:ext cx="2686050" cy="181335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622" y="4734849"/>
            <a:ext cx="2686050" cy="17907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622" y="2886383"/>
            <a:ext cx="2686050" cy="1790700"/>
          </a:xfrm>
          <a:prstGeom prst="rect">
            <a:avLst/>
          </a:prstGeom>
        </p:spPr>
      </p:pic>
    </p:spTree>
    <p:extLst>
      <p:ext uri="{BB962C8B-B14F-4D97-AF65-F5344CB8AC3E}">
        <p14:creationId xmlns:p14="http://schemas.microsoft.com/office/powerpoint/2010/main" val="730701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title"/>
          </p:nvPr>
        </p:nvSpPr>
        <p:spPr>
          <a:xfrm>
            <a:off x="1676400" y="1066800"/>
            <a:ext cx="7315200" cy="715963"/>
          </a:xfrm>
        </p:spPr>
        <p:txBody>
          <a:bodyPr/>
          <a:lstStyle/>
          <a:p>
            <a:r>
              <a:rPr lang="en-US" altLang="en-US" sz="3200" dirty="0" smtClean="0"/>
              <a:t>Forestry Merit Badge Requirements</a:t>
            </a:r>
            <a:endParaRPr lang="ru-RU" altLang="en-US" sz="3200" dirty="0"/>
          </a:p>
        </p:txBody>
      </p:sp>
      <p:sp>
        <p:nvSpPr>
          <p:cNvPr id="17414" name="Rectangle 6"/>
          <p:cNvSpPr>
            <a:spLocks noGrp="1" noChangeArrowheads="1"/>
          </p:cNvSpPr>
          <p:nvPr>
            <p:ph type="body" idx="1"/>
          </p:nvPr>
        </p:nvSpPr>
        <p:spPr>
          <a:xfrm>
            <a:off x="1600200" y="1981200"/>
            <a:ext cx="7315200" cy="4800600"/>
          </a:xfrm>
        </p:spPr>
        <p:txBody>
          <a:bodyPr/>
          <a:lstStyle/>
          <a:p>
            <a:pPr>
              <a:buFont typeface="+mj-lt"/>
              <a:buAutoNum type="arabicPeriod"/>
            </a:pPr>
            <a:r>
              <a:rPr lang="en-US" sz="1500" dirty="0"/>
              <a:t>Prepare a field notebook, make a collection, and identify 15 species of trees, wild shrubs, or vines in a local forested area. Write a description in which you identify and discuss the following: </a:t>
            </a:r>
          </a:p>
          <a:p>
            <a:pPr lvl="1">
              <a:buFont typeface="+mj-lt"/>
              <a:buAutoNum type="alphaLcPeriod"/>
            </a:pPr>
            <a:r>
              <a:rPr lang="en-US" sz="1500" dirty="0"/>
              <a:t>The characteristics of leaf, twig, cone, or fruiting bodies </a:t>
            </a:r>
          </a:p>
          <a:p>
            <a:pPr lvl="1">
              <a:buFont typeface="+mj-lt"/>
              <a:buAutoNum type="alphaLcPeriod"/>
            </a:pPr>
            <a:r>
              <a:rPr lang="en-US" sz="1500" dirty="0"/>
              <a:t>The habitat in which these trees, shrubs or vines are found. </a:t>
            </a:r>
          </a:p>
          <a:p>
            <a:pPr lvl="1">
              <a:buFont typeface="+mj-lt"/>
              <a:buAutoNum type="alphaLcPeriod"/>
            </a:pPr>
            <a:r>
              <a:rPr lang="en-US" sz="1500" dirty="0"/>
              <a:t>The important ways each tree, shrub, or vine is used by humans or wildlife and whether the species is native or was introduced to the area. If it is not native, explain whether it is considered invasive or potentially invasive</a:t>
            </a:r>
            <a:r>
              <a:rPr lang="en-US" sz="1500" dirty="0" smtClean="0"/>
              <a:t>.</a:t>
            </a:r>
            <a:endParaRPr lang="en-US" sz="15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47750"/>
            <a:ext cx="914400" cy="93345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a:t>
            </a:r>
            <a:endParaRPr lang="en-US" dirty="0"/>
          </a:p>
        </p:txBody>
      </p:sp>
      <p:sp>
        <p:nvSpPr>
          <p:cNvPr id="3" name="Content Placeholder 2"/>
          <p:cNvSpPr>
            <a:spLocks noGrp="1"/>
          </p:cNvSpPr>
          <p:nvPr>
            <p:ph idx="1"/>
          </p:nvPr>
        </p:nvSpPr>
        <p:spPr>
          <a:xfrm>
            <a:off x="1600200" y="1295400"/>
            <a:ext cx="3886200" cy="4800600"/>
          </a:xfrm>
        </p:spPr>
        <p:txBody>
          <a:bodyPr/>
          <a:lstStyle/>
          <a:p>
            <a:r>
              <a:rPr lang="en-US" sz="2000" dirty="0" smtClean="0"/>
              <a:t>Cherry</a:t>
            </a:r>
          </a:p>
          <a:p>
            <a:pPr lvl="1"/>
            <a:r>
              <a:rPr lang="en-US" sz="1600" dirty="0"/>
              <a:t>Common </a:t>
            </a:r>
            <a:r>
              <a:rPr lang="en-US" sz="1600" b="1" dirty="0"/>
              <a:t>Uses</a:t>
            </a:r>
            <a:r>
              <a:rPr lang="en-US" sz="1600" dirty="0"/>
              <a:t>: Cabinetry, fine furniture, flooring, interior millwork, veneer, turned objects, and small specialty </a:t>
            </a:r>
            <a:r>
              <a:rPr lang="en-US" sz="1600" b="1" dirty="0"/>
              <a:t>wood</a:t>
            </a:r>
            <a:r>
              <a:rPr lang="en-US" sz="1600" dirty="0"/>
              <a:t> items. </a:t>
            </a:r>
            <a:endParaRPr lang="en-US" sz="1600" dirty="0" smtClean="0"/>
          </a:p>
          <a:p>
            <a:r>
              <a:rPr lang="en-US" sz="2000" dirty="0" smtClean="0"/>
              <a:t>Hard Maple</a:t>
            </a:r>
          </a:p>
          <a:p>
            <a:pPr lvl="1"/>
            <a:r>
              <a:rPr lang="en-US" sz="1600" dirty="0" smtClean="0"/>
              <a:t>Uses </a:t>
            </a:r>
            <a:r>
              <a:rPr lang="en-US" sz="1600" dirty="0"/>
              <a:t>include cabinets, furniture, bowls, bowling alleys, bowling pins, flooring, piano frames, dulcimers, spinning wheels, cutting boards, tool handles, veneer, pallets, particleboard, paper, firewood, and even railroad ties.</a:t>
            </a:r>
            <a:endParaRPr lang="en-US" sz="1600" dirty="0" smtClean="0"/>
          </a:p>
          <a:p>
            <a:r>
              <a:rPr lang="en-US" sz="2000" dirty="0" smtClean="0"/>
              <a:t>Soft Maple</a:t>
            </a:r>
          </a:p>
          <a:p>
            <a:pPr lvl="1"/>
            <a:r>
              <a:rPr lang="en-US" sz="1600" b="1" dirty="0"/>
              <a:t>Soft maple</a:t>
            </a:r>
            <a:r>
              <a:rPr lang="en-US" sz="1600" dirty="0"/>
              <a:t> is </a:t>
            </a:r>
            <a:r>
              <a:rPr lang="en-US" sz="1600" b="1" dirty="0"/>
              <a:t>used</a:t>
            </a:r>
            <a:r>
              <a:rPr lang="en-US" sz="1600" dirty="0"/>
              <a:t> for furniture, kitchen cabinets, doors, musical instruments, turnings and millwork.</a:t>
            </a:r>
            <a:endParaRPr lang="en-US" sz="1600" dirty="0" smtClean="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44304"/>
          <a:stretch/>
        </p:blipFill>
        <p:spPr>
          <a:xfrm>
            <a:off x="5562600" y="1275425"/>
            <a:ext cx="3352800" cy="1504950"/>
          </a:xfrm>
          <a:prstGeom prst="rect">
            <a:avLst/>
          </a:prstGeom>
        </p:spPr>
      </p:pic>
      <p:pic>
        <p:nvPicPr>
          <p:cNvPr id="11" name="Picture 10"/>
          <p:cNvPicPr>
            <a:picLocks noChangeAspect="1"/>
          </p:cNvPicPr>
          <p:nvPr/>
        </p:nvPicPr>
        <p:blipFill rotWithShape="1">
          <a:blip r:embed="rId3"/>
          <a:srcRect l="49000"/>
          <a:stretch/>
        </p:blipFill>
        <p:spPr>
          <a:xfrm>
            <a:off x="5569998" y="4679207"/>
            <a:ext cx="3352801" cy="1643530"/>
          </a:xfrm>
          <a:prstGeom prst="rect">
            <a:avLst/>
          </a:prstGeom>
        </p:spPr>
      </p:pic>
      <p:pic>
        <p:nvPicPr>
          <p:cNvPr id="12" name="Picture 11"/>
          <p:cNvPicPr>
            <a:picLocks noChangeAspect="1"/>
          </p:cNvPicPr>
          <p:nvPr/>
        </p:nvPicPr>
        <p:blipFill rotWithShape="1">
          <a:blip r:embed="rId3"/>
          <a:srcRect r="53272"/>
          <a:stretch/>
        </p:blipFill>
        <p:spPr>
          <a:xfrm>
            <a:off x="5562601" y="2832901"/>
            <a:ext cx="3352800" cy="1793780"/>
          </a:xfrm>
          <a:prstGeom prst="rect">
            <a:avLst/>
          </a:prstGeom>
        </p:spPr>
      </p:pic>
    </p:spTree>
    <p:extLst>
      <p:ext uri="{BB962C8B-B14F-4D97-AF65-F5344CB8AC3E}">
        <p14:creationId xmlns:p14="http://schemas.microsoft.com/office/powerpoint/2010/main" val="3660642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a:t>
            </a:r>
            <a:endParaRPr lang="en-US" dirty="0"/>
          </a:p>
        </p:txBody>
      </p:sp>
      <p:sp>
        <p:nvSpPr>
          <p:cNvPr id="3" name="Content Placeholder 2"/>
          <p:cNvSpPr>
            <a:spLocks noGrp="1"/>
          </p:cNvSpPr>
          <p:nvPr>
            <p:ph idx="1"/>
          </p:nvPr>
        </p:nvSpPr>
        <p:spPr>
          <a:xfrm>
            <a:off x="1371600" y="1295400"/>
            <a:ext cx="4724400" cy="5228980"/>
          </a:xfrm>
        </p:spPr>
        <p:txBody>
          <a:bodyPr/>
          <a:lstStyle/>
          <a:p>
            <a:r>
              <a:rPr lang="en-US" sz="2000" dirty="0" smtClean="0"/>
              <a:t>Ash</a:t>
            </a:r>
          </a:p>
          <a:p>
            <a:pPr lvl="1"/>
            <a:r>
              <a:rPr lang="en-US" sz="1600" b="1" dirty="0"/>
              <a:t>Ash</a:t>
            </a:r>
            <a:r>
              <a:rPr lang="en-US" sz="1600" dirty="0"/>
              <a:t> is </a:t>
            </a:r>
            <a:r>
              <a:rPr lang="en-US" sz="1600" b="1" dirty="0"/>
              <a:t>used</a:t>
            </a:r>
            <a:r>
              <a:rPr lang="en-US" sz="1600" dirty="0"/>
              <a:t> for furniture, flooring, doors, cabinetry, architectural </a:t>
            </a:r>
            <a:r>
              <a:rPr lang="en-US" sz="1600" dirty="0" err="1"/>
              <a:t>moulding</a:t>
            </a:r>
            <a:r>
              <a:rPr lang="en-US" sz="1600" dirty="0"/>
              <a:t> and millwork, tool handles, baseball bats, hockey sticks, oars, turnings, and is also sliced for veneer. It is a popular species for food containers due to the </a:t>
            </a:r>
            <a:r>
              <a:rPr lang="en-US" sz="1600" b="1" dirty="0"/>
              <a:t>wood</a:t>
            </a:r>
            <a:r>
              <a:rPr lang="en-US" sz="1600" dirty="0"/>
              <a:t> having no taste. </a:t>
            </a:r>
            <a:endParaRPr lang="en-US" sz="1600" dirty="0" smtClean="0"/>
          </a:p>
          <a:p>
            <a:r>
              <a:rPr lang="en-US" sz="2000" dirty="0" smtClean="0"/>
              <a:t>Yellow Poplar</a:t>
            </a:r>
          </a:p>
          <a:p>
            <a:pPr lvl="1"/>
            <a:r>
              <a:rPr lang="en-US" sz="1600" dirty="0"/>
              <a:t>It becomes construction lumber; moldings, plywood cores, drawer sides, matches, piano and organ actions, containers, paper, woodenware, furniture parts, and even caskets.</a:t>
            </a:r>
            <a:endParaRPr lang="en-US" sz="1600" dirty="0" smtClean="0"/>
          </a:p>
          <a:p>
            <a:r>
              <a:rPr lang="en-US" sz="2000" dirty="0" smtClean="0"/>
              <a:t>Basswood</a:t>
            </a:r>
          </a:p>
          <a:p>
            <a:pPr lvl="1"/>
            <a:r>
              <a:rPr lang="en-US" sz="1600" dirty="0"/>
              <a:t>Carvings, lumber, musical instruments (electric guitar bodies), veneer, plywood, and </a:t>
            </a:r>
            <a:r>
              <a:rPr lang="en-US" sz="1600" i="1" dirty="0"/>
              <a:t>wood</a:t>
            </a:r>
            <a:r>
              <a:rPr lang="en-US" sz="1600" dirty="0"/>
              <a:t> pulp and fiber products.</a:t>
            </a:r>
            <a:endParaRPr lang="en-US" sz="1600" dirty="0" smtClean="0"/>
          </a:p>
        </p:txBody>
      </p:sp>
      <p:pic>
        <p:nvPicPr>
          <p:cNvPr id="7" name="Picture 6"/>
          <p:cNvPicPr>
            <a:picLocks noChangeAspect="1"/>
          </p:cNvPicPr>
          <p:nvPr/>
        </p:nvPicPr>
        <p:blipFill rotWithShape="1">
          <a:blip r:embed="rId2"/>
          <a:srcRect r="36666" b="7143"/>
          <a:stretch/>
        </p:blipFill>
        <p:spPr>
          <a:xfrm>
            <a:off x="6096000" y="1397755"/>
            <a:ext cx="2818510" cy="128563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785746"/>
            <a:ext cx="2818510" cy="174021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628318"/>
            <a:ext cx="2818510" cy="1415053"/>
          </a:xfrm>
          <a:prstGeom prst="rect">
            <a:avLst/>
          </a:prstGeom>
        </p:spPr>
      </p:pic>
    </p:spTree>
    <p:extLst>
      <p:ext uri="{BB962C8B-B14F-4D97-AF65-F5344CB8AC3E}">
        <p14:creationId xmlns:p14="http://schemas.microsoft.com/office/powerpoint/2010/main" val="2926765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a:t>
            </a:r>
            <a:endParaRPr lang="en-US" dirty="0"/>
          </a:p>
        </p:txBody>
      </p:sp>
      <p:sp>
        <p:nvSpPr>
          <p:cNvPr id="3" name="Content Placeholder 2"/>
          <p:cNvSpPr>
            <a:spLocks noGrp="1"/>
          </p:cNvSpPr>
          <p:nvPr>
            <p:ph idx="1"/>
          </p:nvPr>
        </p:nvSpPr>
        <p:spPr>
          <a:xfrm>
            <a:off x="1600200" y="1295400"/>
            <a:ext cx="3962400" cy="4800600"/>
          </a:xfrm>
        </p:spPr>
        <p:txBody>
          <a:bodyPr/>
          <a:lstStyle/>
          <a:p>
            <a:r>
              <a:rPr lang="en-US" sz="2000" dirty="0" smtClean="0"/>
              <a:t>Hickory</a:t>
            </a:r>
          </a:p>
          <a:p>
            <a:pPr lvl="1"/>
            <a:r>
              <a:rPr lang="en-US" sz="1600" b="1" dirty="0"/>
              <a:t>Hickory wood</a:t>
            </a:r>
            <a:r>
              <a:rPr lang="en-US" sz="1600" dirty="0"/>
              <a:t> is currently </a:t>
            </a:r>
            <a:r>
              <a:rPr lang="en-US" sz="1600" b="1" dirty="0"/>
              <a:t>used</a:t>
            </a:r>
            <a:r>
              <a:rPr lang="en-US" sz="1600" dirty="0"/>
              <a:t> to make home decor, such as flooring, cabinetry, and furniture, as well as tool handles (hammers, picks axes, etc.), sporting goods equipment, and industrial applications.</a:t>
            </a:r>
            <a:endParaRPr lang="en-US" sz="1600" dirty="0" smtClean="0"/>
          </a:p>
          <a:p>
            <a:r>
              <a:rPr lang="en-US" sz="2000" dirty="0" smtClean="0"/>
              <a:t>Pine</a:t>
            </a:r>
          </a:p>
          <a:p>
            <a:pPr lvl="1"/>
            <a:r>
              <a:rPr lang="en-US" sz="1600" b="1" dirty="0"/>
              <a:t>Pine wood</a:t>
            </a:r>
            <a:r>
              <a:rPr lang="en-US" sz="1600" dirty="0"/>
              <a:t> is widely </a:t>
            </a:r>
            <a:r>
              <a:rPr lang="en-US" sz="1600" b="1" dirty="0"/>
              <a:t>used</a:t>
            </a:r>
            <a:r>
              <a:rPr lang="en-US" sz="1600" dirty="0"/>
              <a:t> in high-value carpentry items such as furniture, window frames, </a:t>
            </a:r>
            <a:r>
              <a:rPr lang="en-US" sz="1600" dirty="0" err="1"/>
              <a:t>panelling</a:t>
            </a:r>
            <a:r>
              <a:rPr lang="en-US" sz="1600" dirty="0"/>
              <a:t>, floors, and roofing, and the resin of some species is an important source of turpentine.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295400"/>
            <a:ext cx="3236828" cy="163999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3048000"/>
            <a:ext cx="3236828" cy="1893544"/>
          </a:xfrm>
          <a:prstGeom prst="rect">
            <a:avLst/>
          </a:prstGeom>
        </p:spPr>
      </p:pic>
    </p:spTree>
    <p:extLst>
      <p:ext uri="{BB962C8B-B14F-4D97-AF65-F5344CB8AC3E}">
        <p14:creationId xmlns:p14="http://schemas.microsoft.com/office/powerpoint/2010/main" val="2782005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2b</a:t>
            </a:r>
            <a:endParaRPr lang="en-US" dirty="0"/>
          </a:p>
        </p:txBody>
      </p:sp>
      <p:sp>
        <p:nvSpPr>
          <p:cNvPr id="3" name="Content Placeholder 2"/>
          <p:cNvSpPr>
            <a:spLocks noGrp="1"/>
          </p:cNvSpPr>
          <p:nvPr>
            <p:ph idx="1"/>
          </p:nvPr>
        </p:nvSpPr>
        <p:spPr/>
        <p:txBody>
          <a:bodyPr/>
          <a:lstStyle/>
          <a:p>
            <a:r>
              <a:rPr lang="en-US" dirty="0" smtClean="0"/>
              <a:t>A</a:t>
            </a:r>
          </a:p>
          <a:p>
            <a:r>
              <a:rPr lang="en-US" b="1" dirty="0"/>
              <a:t>1920</a:t>
            </a:r>
          </a:p>
          <a:p>
            <a:r>
              <a:rPr lang="en-US" dirty="0"/>
              <a:t>The tree a loblolly pine is born.</a:t>
            </a:r>
          </a:p>
          <a:p>
            <a:r>
              <a:rPr lang="en-US" dirty="0"/>
              <a:t>(The tiny ring at letter “A” in the tree ring section above shows us how small the seedling was when it started to grow.)</a:t>
            </a:r>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653"/>
          <a:stretch/>
        </p:blipFill>
        <p:spPr>
          <a:xfrm>
            <a:off x="6858000" y="270183"/>
            <a:ext cx="1962150" cy="2179637"/>
          </a:xfrm>
          <a:prstGeom prst="rect">
            <a:avLst/>
          </a:prstGeom>
        </p:spPr>
      </p:pic>
      <p:pic>
        <p:nvPicPr>
          <p:cNvPr id="1025" name="Picture 1" descr="Seed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6286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aby T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2000" cy="7524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rooked Tr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62000" cy="619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owing Straig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7620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rapi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762000" cy="7143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fi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7620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g-dr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7620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sawf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76200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073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2b</a:t>
            </a:r>
            <a:endParaRPr lang="en-US" dirty="0"/>
          </a:p>
        </p:txBody>
      </p:sp>
      <p:sp>
        <p:nvSpPr>
          <p:cNvPr id="3" name="Content Placeholder 2"/>
          <p:cNvSpPr>
            <a:spLocks noGrp="1"/>
          </p:cNvSpPr>
          <p:nvPr>
            <p:ph idx="1"/>
          </p:nvPr>
        </p:nvSpPr>
        <p:spPr/>
        <p:txBody>
          <a:bodyPr/>
          <a:lstStyle/>
          <a:p>
            <a:r>
              <a:rPr lang="en-US" dirty="0" smtClean="0"/>
              <a:t>B</a:t>
            </a:r>
          </a:p>
          <a:p>
            <a:r>
              <a:rPr lang="en-US" b="1" dirty="0"/>
              <a:t>1925</a:t>
            </a:r>
          </a:p>
          <a:p>
            <a:r>
              <a:rPr lang="en-US" dirty="0"/>
              <a:t>The tree grows rapidly with no disturbance. There is abundant rainfall and sunshine in spring and summer. The rings are relatively broad, and are evenly spaced.</a:t>
            </a:r>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653"/>
          <a:stretch/>
        </p:blipFill>
        <p:spPr>
          <a:xfrm>
            <a:off x="6858000" y="270183"/>
            <a:ext cx="1962150" cy="2179637"/>
          </a:xfrm>
          <a:prstGeom prst="rect">
            <a:avLst/>
          </a:prstGeom>
        </p:spPr>
      </p:pic>
    </p:spTree>
    <p:extLst>
      <p:ext uri="{BB962C8B-B14F-4D97-AF65-F5344CB8AC3E}">
        <p14:creationId xmlns:p14="http://schemas.microsoft.com/office/powerpoint/2010/main" val="3170673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2b</a:t>
            </a:r>
            <a:endParaRPr lang="en-US" dirty="0"/>
          </a:p>
        </p:txBody>
      </p:sp>
      <p:sp>
        <p:nvSpPr>
          <p:cNvPr id="3" name="Content Placeholder 2"/>
          <p:cNvSpPr>
            <a:spLocks noGrp="1"/>
          </p:cNvSpPr>
          <p:nvPr>
            <p:ph idx="1"/>
          </p:nvPr>
        </p:nvSpPr>
        <p:spPr/>
        <p:txBody>
          <a:bodyPr/>
          <a:lstStyle/>
          <a:p>
            <a:r>
              <a:rPr lang="en-US" dirty="0" smtClean="0"/>
              <a:t>C</a:t>
            </a:r>
          </a:p>
          <a:p>
            <a:r>
              <a:rPr lang="en-US" b="1" dirty="0"/>
              <a:t>1930</a:t>
            </a:r>
          </a:p>
          <a:p>
            <a:r>
              <a:rPr lang="en-US" dirty="0"/>
              <a:t>When the tree was 6 years old, something pushed against it, making it lean. The rings are now wider on the lower side as the tree builds “reaction wood” to help support it.</a:t>
            </a:r>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653"/>
          <a:stretch/>
        </p:blipFill>
        <p:spPr>
          <a:xfrm>
            <a:off x="6858000" y="270183"/>
            <a:ext cx="1962150" cy="2179637"/>
          </a:xfrm>
          <a:prstGeom prst="rect">
            <a:avLst/>
          </a:prstGeom>
        </p:spPr>
      </p:pic>
    </p:spTree>
    <p:extLst>
      <p:ext uri="{BB962C8B-B14F-4D97-AF65-F5344CB8AC3E}">
        <p14:creationId xmlns:p14="http://schemas.microsoft.com/office/powerpoint/2010/main" val="2854398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2b</a:t>
            </a:r>
            <a:endParaRPr lang="en-US" dirty="0"/>
          </a:p>
        </p:txBody>
      </p:sp>
      <p:sp>
        <p:nvSpPr>
          <p:cNvPr id="3" name="Content Placeholder 2"/>
          <p:cNvSpPr>
            <a:spLocks noGrp="1"/>
          </p:cNvSpPr>
          <p:nvPr>
            <p:ph idx="1"/>
          </p:nvPr>
        </p:nvSpPr>
        <p:spPr/>
        <p:txBody>
          <a:bodyPr/>
          <a:lstStyle/>
          <a:p>
            <a:r>
              <a:rPr lang="en-US" dirty="0" smtClean="0"/>
              <a:t>D</a:t>
            </a:r>
          </a:p>
          <a:p>
            <a:r>
              <a:rPr lang="en-US" b="1" dirty="0"/>
              <a:t>1940</a:t>
            </a:r>
          </a:p>
          <a:p>
            <a:r>
              <a:rPr lang="en-US" dirty="0"/>
              <a:t>The tree is growing straight again. But its neighbors are growing too, and their crowns and root systems take much of the water and sunshine the tree needs.</a:t>
            </a:r>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653"/>
          <a:stretch/>
        </p:blipFill>
        <p:spPr>
          <a:xfrm>
            <a:off x="6858000" y="270183"/>
            <a:ext cx="1962150" cy="2179637"/>
          </a:xfrm>
          <a:prstGeom prst="rect">
            <a:avLst/>
          </a:prstGeom>
        </p:spPr>
      </p:pic>
    </p:spTree>
    <p:extLst>
      <p:ext uri="{BB962C8B-B14F-4D97-AF65-F5344CB8AC3E}">
        <p14:creationId xmlns:p14="http://schemas.microsoft.com/office/powerpoint/2010/main" val="3528108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2b</a:t>
            </a:r>
            <a:endParaRPr lang="en-US" dirty="0"/>
          </a:p>
        </p:txBody>
      </p:sp>
      <p:sp>
        <p:nvSpPr>
          <p:cNvPr id="3" name="Content Placeholder 2"/>
          <p:cNvSpPr>
            <a:spLocks noGrp="1"/>
          </p:cNvSpPr>
          <p:nvPr>
            <p:ph idx="1"/>
          </p:nvPr>
        </p:nvSpPr>
        <p:spPr/>
        <p:txBody>
          <a:bodyPr/>
          <a:lstStyle/>
          <a:p>
            <a:r>
              <a:rPr lang="en-US" dirty="0" smtClean="0"/>
              <a:t>E</a:t>
            </a:r>
          </a:p>
          <a:p>
            <a:r>
              <a:rPr lang="en-US" b="1" dirty="0"/>
              <a:t>1943</a:t>
            </a:r>
          </a:p>
          <a:p>
            <a:r>
              <a:rPr lang="en-US" dirty="0"/>
              <a:t>The surrounding trees are harvested. The larger trees are removed and there is once again ample nourishment and sunlight. The tree can now grow rapidly again.</a:t>
            </a:r>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653"/>
          <a:stretch/>
        </p:blipFill>
        <p:spPr>
          <a:xfrm>
            <a:off x="6858000" y="270183"/>
            <a:ext cx="1962150" cy="2179637"/>
          </a:xfrm>
          <a:prstGeom prst="rect">
            <a:avLst/>
          </a:prstGeom>
        </p:spPr>
      </p:pic>
    </p:spTree>
    <p:extLst>
      <p:ext uri="{BB962C8B-B14F-4D97-AF65-F5344CB8AC3E}">
        <p14:creationId xmlns:p14="http://schemas.microsoft.com/office/powerpoint/2010/main" val="1404218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2b</a:t>
            </a:r>
            <a:endParaRPr lang="en-US" dirty="0"/>
          </a:p>
        </p:txBody>
      </p:sp>
      <p:sp>
        <p:nvSpPr>
          <p:cNvPr id="3" name="Content Placeholder 2"/>
          <p:cNvSpPr>
            <a:spLocks noGrp="1"/>
          </p:cNvSpPr>
          <p:nvPr>
            <p:ph idx="1"/>
          </p:nvPr>
        </p:nvSpPr>
        <p:spPr/>
        <p:txBody>
          <a:bodyPr/>
          <a:lstStyle/>
          <a:p>
            <a:r>
              <a:rPr lang="en-US" dirty="0" smtClean="0"/>
              <a:t>F</a:t>
            </a:r>
          </a:p>
          <a:p>
            <a:r>
              <a:rPr lang="en-US" b="1" dirty="0"/>
              <a:t>1946</a:t>
            </a:r>
          </a:p>
          <a:p>
            <a:r>
              <a:rPr lang="en-US" dirty="0"/>
              <a:t>A fire sweeps through the forest. Fortunately, the tree is only scarred, and year by year, more and more of the scar is covered over by newly formed wood. (Locate the black fire scar to the ring that is marked by the letter “F”.)</a:t>
            </a:r>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653"/>
          <a:stretch/>
        </p:blipFill>
        <p:spPr>
          <a:xfrm>
            <a:off x="6858000" y="270183"/>
            <a:ext cx="1962150" cy="2179637"/>
          </a:xfrm>
          <a:prstGeom prst="rect">
            <a:avLst/>
          </a:prstGeom>
        </p:spPr>
      </p:pic>
    </p:spTree>
    <p:extLst>
      <p:ext uri="{BB962C8B-B14F-4D97-AF65-F5344CB8AC3E}">
        <p14:creationId xmlns:p14="http://schemas.microsoft.com/office/powerpoint/2010/main" val="1917750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2b</a:t>
            </a:r>
            <a:endParaRPr lang="en-US" dirty="0"/>
          </a:p>
        </p:txBody>
      </p:sp>
      <p:sp>
        <p:nvSpPr>
          <p:cNvPr id="3" name="Content Placeholder 2"/>
          <p:cNvSpPr>
            <a:spLocks noGrp="1"/>
          </p:cNvSpPr>
          <p:nvPr>
            <p:ph idx="1"/>
          </p:nvPr>
        </p:nvSpPr>
        <p:spPr/>
        <p:txBody>
          <a:bodyPr/>
          <a:lstStyle/>
          <a:p>
            <a:r>
              <a:rPr lang="en-US" dirty="0" smtClean="0"/>
              <a:t>G</a:t>
            </a:r>
          </a:p>
          <a:p>
            <a:r>
              <a:rPr lang="en-US" b="1" dirty="0"/>
              <a:t>1958</a:t>
            </a:r>
          </a:p>
          <a:p>
            <a:r>
              <a:rPr lang="en-US" dirty="0"/>
              <a:t>These narrow rings (at letter “G” on the tree ring above) may have been caused by a prolonged dry spell. One or two dry summers would not have dried the ground enough to slow the tree’s growth this much.</a:t>
            </a:r>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653"/>
          <a:stretch/>
        </p:blipFill>
        <p:spPr>
          <a:xfrm>
            <a:off x="6858000" y="270183"/>
            <a:ext cx="1962150" cy="2179637"/>
          </a:xfrm>
          <a:prstGeom prst="rect">
            <a:avLst/>
          </a:prstGeom>
        </p:spPr>
      </p:pic>
    </p:spTree>
    <p:extLst>
      <p:ext uri="{BB962C8B-B14F-4D97-AF65-F5344CB8AC3E}">
        <p14:creationId xmlns:p14="http://schemas.microsoft.com/office/powerpoint/2010/main" val="1851017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title"/>
          </p:nvPr>
        </p:nvSpPr>
        <p:spPr>
          <a:xfrm>
            <a:off x="1676400" y="1066800"/>
            <a:ext cx="7315200" cy="715963"/>
          </a:xfrm>
        </p:spPr>
        <p:txBody>
          <a:bodyPr/>
          <a:lstStyle/>
          <a:p>
            <a:r>
              <a:rPr lang="en-US" altLang="en-US" sz="3200" dirty="0" smtClean="0"/>
              <a:t>Forestry Merit Badge Requirements</a:t>
            </a:r>
            <a:endParaRPr lang="ru-RU" altLang="en-US" sz="3200" dirty="0"/>
          </a:p>
        </p:txBody>
      </p:sp>
      <p:sp>
        <p:nvSpPr>
          <p:cNvPr id="17414" name="Rectangle 6"/>
          <p:cNvSpPr>
            <a:spLocks noGrp="1" noChangeArrowheads="1"/>
          </p:cNvSpPr>
          <p:nvPr>
            <p:ph type="body" idx="1"/>
          </p:nvPr>
        </p:nvSpPr>
        <p:spPr>
          <a:xfrm>
            <a:off x="1600200" y="1981200"/>
            <a:ext cx="7315200" cy="4800600"/>
          </a:xfrm>
        </p:spPr>
        <p:txBody>
          <a:bodyPr/>
          <a:lstStyle/>
          <a:p>
            <a:pPr>
              <a:buFont typeface="+mj-lt"/>
              <a:buAutoNum type="arabicPeriod" startAt="2"/>
            </a:pPr>
            <a:r>
              <a:rPr lang="en-US" sz="1500" dirty="0" smtClean="0"/>
              <a:t>Do </a:t>
            </a:r>
            <a:r>
              <a:rPr lang="en-US" sz="1500" dirty="0"/>
              <a:t>ONE of the following:</a:t>
            </a:r>
          </a:p>
          <a:p>
            <a:pPr lvl="1">
              <a:buFont typeface="+mj-lt"/>
              <a:buAutoNum type="alphaLcPeriod"/>
            </a:pPr>
            <a:r>
              <a:rPr lang="en-US" sz="1500" dirty="0"/>
              <a:t>Collect and identify wood samples of 10 species of trees. List several ways the wood of each species can be used. </a:t>
            </a:r>
          </a:p>
          <a:p>
            <a:pPr lvl="1">
              <a:buFont typeface="+mj-lt"/>
              <a:buAutoNum type="alphaLcPeriod"/>
            </a:pPr>
            <a:r>
              <a:rPr lang="en-US" sz="1500" dirty="0"/>
              <a:t>Find and examine three stumps, logs, or core samples that show variations in the growth rate of their ring patterns. In the field notebook you prepared for requirement 1, describe the location or origin of each example (including elevation, aspect, slope, and the position on the slope), and discuss possible reasons for the variations in growth rate. Photograph or sketch each example. </a:t>
            </a:r>
          </a:p>
          <a:p>
            <a:pPr lvl="1">
              <a:buFont typeface="+mj-lt"/>
              <a:buAutoNum type="alphaLcPeriod"/>
            </a:pPr>
            <a:r>
              <a:rPr lang="en-US" sz="1500" dirty="0"/>
              <a:t>Find and examine two types of animal, insect, or disease damage to trees. In the field notebook you prepared for requirement 1, identify the damage, explain how the damage was caused, and describe the effects of the damage on the trees. Photograph or sketch each example</a:t>
            </a:r>
            <a:r>
              <a:rPr lang="en-US" sz="1500" dirty="0" smtClean="0"/>
              <a:t>.</a:t>
            </a:r>
            <a:endParaRPr lang="en-US" sz="15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47750"/>
            <a:ext cx="914400" cy="933450"/>
          </a:xfrm>
          <a:prstGeom prst="rect">
            <a:avLst/>
          </a:prstGeom>
        </p:spPr>
      </p:pic>
    </p:spTree>
    <p:extLst>
      <p:ext uri="{BB962C8B-B14F-4D97-AF65-F5344CB8AC3E}">
        <p14:creationId xmlns:p14="http://schemas.microsoft.com/office/powerpoint/2010/main" val="1172327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2b</a:t>
            </a:r>
            <a:endParaRPr lang="en-US" dirty="0"/>
          </a:p>
        </p:txBody>
      </p:sp>
      <p:sp>
        <p:nvSpPr>
          <p:cNvPr id="3" name="Content Placeholder 2"/>
          <p:cNvSpPr>
            <a:spLocks noGrp="1"/>
          </p:cNvSpPr>
          <p:nvPr>
            <p:ph idx="1"/>
          </p:nvPr>
        </p:nvSpPr>
        <p:spPr/>
        <p:txBody>
          <a:bodyPr/>
          <a:lstStyle/>
          <a:p>
            <a:r>
              <a:rPr lang="en-US" dirty="0" smtClean="0"/>
              <a:t>H</a:t>
            </a:r>
          </a:p>
          <a:p>
            <a:r>
              <a:rPr lang="en-US" b="1" dirty="0"/>
              <a:t>1973</a:t>
            </a:r>
          </a:p>
          <a:p>
            <a:r>
              <a:rPr lang="en-US" dirty="0"/>
              <a:t>Another series of narrow rings may have been caused by an insect like the larva of the sawfly. It eats the leaves and </a:t>
            </a:r>
            <a:r>
              <a:rPr lang="en-US" dirty="0" err="1"/>
              <a:t>leafbuds</a:t>
            </a:r>
            <a:r>
              <a:rPr lang="en-US" dirty="0"/>
              <a:t> of many kinds of coniferous trees.</a:t>
            </a:r>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653"/>
          <a:stretch/>
        </p:blipFill>
        <p:spPr>
          <a:xfrm>
            <a:off x="6858000" y="270183"/>
            <a:ext cx="1962150" cy="2179637"/>
          </a:xfrm>
          <a:prstGeom prst="rect">
            <a:avLst/>
          </a:prstGeom>
        </p:spPr>
      </p:pic>
    </p:spTree>
    <p:extLst>
      <p:ext uri="{BB962C8B-B14F-4D97-AF65-F5344CB8AC3E}">
        <p14:creationId xmlns:p14="http://schemas.microsoft.com/office/powerpoint/2010/main" val="1278093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2c</a:t>
            </a:r>
            <a:endParaRPr lang="en-US" dirty="0"/>
          </a:p>
        </p:txBody>
      </p:sp>
      <p:sp>
        <p:nvSpPr>
          <p:cNvPr id="3" name="Content Placeholder 2"/>
          <p:cNvSpPr>
            <a:spLocks noGrp="1"/>
          </p:cNvSpPr>
          <p:nvPr>
            <p:ph idx="1"/>
          </p:nvPr>
        </p:nvSpPr>
        <p:spPr/>
        <p:txBody>
          <a:bodyPr/>
          <a:lstStyle/>
          <a:p>
            <a:r>
              <a:rPr lang="en-US" dirty="0" smtClean="0"/>
              <a:t>Animal Damage to Trees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905001"/>
            <a:ext cx="3124200" cy="3048000"/>
          </a:xfrm>
          <a:prstGeom prst="rect">
            <a:avLst/>
          </a:prstGeom>
        </p:spPr>
      </p:pic>
      <p:sp>
        <p:nvSpPr>
          <p:cNvPr id="6" name="AutoShape 2" descr="Woodpecker Damage | Arborilogical"/>
          <p:cNvSpPr>
            <a:spLocks noChangeAspect="1" noChangeArrowheads="1"/>
          </p:cNvSpPr>
          <p:nvPr/>
        </p:nvSpPr>
        <p:spPr bwMode="auto">
          <a:xfrm>
            <a:off x="155575" y="-723900"/>
            <a:ext cx="3028950" cy="1514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2154869" y="1826226"/>
            <a:ext cx="3028950" cy="151447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403" y="3429001"/>
            <a:ext cx="2829881" cy="2829881"/>
          </a:xfrm>
          <a:prstGeom prst="rect">
            <a:avLst/>
          </a:prstGeom>
        </p:spPr>
      </p:pic>
    </p:spTree>
    <p:extLst>
      <p:ext uri="{BB962C8B-B14F-4D97-AF65-F5344CB8AC3E}">
        <p14:creationId xmlns:p14="http://schemas.microsoft.com/office/powerpoint/2010/main" val="2515664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2c</a:t>
            </a:r>
            <a:endParaRPr lang="en-US" dirty="0"/>
          </a:p>
        </p:txBody>
      </p:sp>
      <p:sp>
        <p:nvSpPr>
          <p:cNvPr id="3" name="Content Placeholder 2"/>
          <p:cNvSpPr>
            <a:spLocks noGrp="1"/>
          </p:cNvSpPr>
          <p:nvPr>
            <p:ph idx="1"/>
          </p:nvPr>
        </p:nvSpPr>
        <p:spPr/>
        <p:txBody>
          <a:bodyPr/>
          <a:lstStyle/>
          <a:p>
            <a:r>
              <a:rPr lang="en-US" dirty="0" smtClean="0"/>
              <a:t>Insect Damage to Trees</a:t>
            </a:r>
            <a:endParaRPr lang="en-US" dirty="0"/>
          </a:p>
        </p:txBody>
      </p:sp>
      <p:pic>
        <p:nvPicPr>
          <p:cNvPr id="5" name="Picture 4"/>
          <p:cNvPicPr>
            <a:picLocks noChangeAspect="1"/>
          </p:cNvPicPr>
          <p:nvPr/>
        </p:nvPicPr>
        <p:blipFill>
          <a:blip r:embed="rId2"/>
          <a:stretch>
            <a:fillRect/>
          </a:stretch>
        </p:blipFill>
        <p:spPr>
          <a:xfrm>
            <a:off x="1828800" y="2122487"/>
            <a:ext cx="5562600" cy="4171950"/>
          </a:xfrm>
          <a:prstGeom prst="rect">
            <a:avLst/>
          </a:prstGeom>
        </p:spPr>
      </p:pic>
    </p:spTree>
    <p:extLst>
      <p:ext uri="{BB962C8B-B14F-4D97-AF65-F5344CB8AC3E}">
        <p14:creationId xmlns:p14="http://schemas.microsoft.com/office/powerpoint/2010/main" val="751840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6399" y="0"/>
            <a:ext cx="7315200" cy="715963"/>
          </a:xfrm>
        </p:spPr>
        <p:txBody>
          <a:bodyPr/>
          <a:lstStyle/>
          <a:p>
            <a:r>
              <a:rPr lang="en-US" dirty="0"/>
              <a:t>Insect Damage to </a:t>
            </a:r>
            <a:r>
              <a:rPr lang="en-US" dirty="0" smtClean="0"/>
              <a:t>Trees</a:t>
            </a:r>
            <a:endParaRPr lang="en-US" dirty="0"/>
          </a:p>
        </p:txBody>
      </p:sp>
      <p:sp>
        <p:nvSpPr>
          <p:cNvPr id="3" name="Content Placeholder 2"/>
          <p:cNvSpPr>
            <a:spLocks noGrp="1"/>
          </p:cNvSpPr>
          <p:nvPr>
            <p:ph sz="half" idx="1"/>
          </p:nvPr>
        </p:nvSpPr>
        <p:spPr>
          <a:xfrm>
            <a:off x="1371600" y="762000"/>
            <a:ext cx="3810000" cy="5334000"/>
          </a:xfrm>
        </p:spPr>
        <p:txBody>
          <a:bodyPr/>
          <a:lstStyle/>
          <a:p>
            <a:r>
              <a:rPr lang="en-US" sz="1800" dirty="0"/>
              <a:t>Most insects attack only </a:t>
            </a:r>
            <a:r>
              <a:rPr lang="en-US" sz="1800" dirty="0" smtClean="0"/>
              <a:t>certain tree </a:t>
            </a:r>
            <a:r>
              <a:rPr lang="en-US" sz="1800" dirty="0"/>
              <a:t>species or only trees of a certain age</a:t>
            </a:r>
            <a:r>
              <a:rPr lang="en-US" sz="1800" dirty="0" smtClean="0"/>
              <a:t>.</a:t>
            </a:r>
          </a:p>
          <a:p>
            <a:r>
              <a:rPr lang="en-US" sz="1800" dirty="0" smtClean="0"/>
              <a:t>The larva of gypsy moths </a:t>
            </a:r>
            <a:r>
              <a:rPr lang="en-US" sz="1800" i="1" dirty="0"/>
              <a:t>defoliate </a:t>
            </a:r>
            <a:r>
              <a:rPr lang="en-US" sz="1800" dirty="0"/>
              <a:t>trees by eating many of the leaves. </a:t>
            </a:r>
            <a:endParaRPr lang="en-US" sz="1800" dirty="0" smtClean="0"/>
          </a:p>
          <a:p>
            <a:pPr lvl="1"/>
            <a:r>
              <a:rPr lang="en-US" sz="1400" dirty="0" smtClean="0"/>
              <a:t>The </a:t>
            </a:r>
            <a:r>
              <a:rPr lang="en-US" sz="1400" dirty="0"/>
              <a:t>gypsy moth larvae attack hardwoods </a:t>
            </a:r>
            <a:r>
              <a:rPr lang="en-US" sz="1400" dirty="0" smtClean="0"/>
              <a:t>in the </a:t>
            </a:r>
            <a:r>
              <a:rPr lang="en-US" sz="1400" dirty="0"/>
              <a:t>eastern states. </a:t>
            </a:r>
            <a:endParaRPr lang="en-US" sz="1400" dirty="0" smtClean="0"/>
          </a:p>
          <a:p>
            <a:pPr lvl="1"/>
            <a:r>
              <a:rPr lang="en-US" sz="1400" dirty="0" smtClean="0"/>
              <a:t>Fortunately</a:t>
            </a:r>
            <a:r>
              <a:rPr lang="en-US" sz="1400" dirty="0"/>
              <a:t>, foresters that take quick </a:t>
            </a:r>
            <a:r>
              <a:rPr lang="en-US" sz="1400" dirty="0" smtClean="0"/>
              <a:t>action often </a:t>
            </a:r>
            <a:r>
              <a:rPr lang="en-US" sz="1400" dirty="0"/>
              <a:t>are successful in stopping the spread of gypsy moths</a:t>
            </a:r>
            <a:r>
              <a:rPr lang="en-US" sz="1400" dirty="0" smtClean="0"/>
              <a:t>.</a:t>
            </a:r>
          </a:p>
          <a:p>
            <a:r>
              <a:rPr lang="en-US" sz="1800" dirty="0" smtClean="0"/>
              <a:t>Emerald </a:t>
            </a:r>
            <a:r>
              <a:rPr lang="en-US" sz="1800" dirty="0"/>
              <a:t>ash borers, </a:t>
            </a:r>
            <a:r>
              <a:rPr lang="en-US" sz="1800" dirty="0" smtClean="0"/>
              <a:t>introduced to </a:t>
            </a:r>
            <a:r>
              <a:rPr lang="en-US" sz="1800" dirty="0"/>
              <a:t>the United States in shipping pallets coming </a:t>
            </a:r>
            <a:r>
              <a:rPr lang="en-US" sz="1800" dirty="0" smtClean="0"/>
              <a:t>from China</a:t>
            </a:r>
            <a:r>
              <a:rPr lang="en-US" sz="1800" dirty="0"/>
              <a:t>, attack ash trees that have no natural </a:t>
            </a:r>
            <a:r>
              <a:rPr lang="en-US" sz="1800" dirty="0" smtClean="0"/>
              <a:t>defenses against </a:t>
            </a:r>
            <a:r>
              <a:rPr lang="en-US" sz="1800" dirty="0"/>
              <a:t>them</a:t>
            </a:r>
            <a:r>
              <a:rPr lang="en-US" sz="1800" dirty="0" smtClean="0"/>
              <a:t>.</a:t>
            </a:r>
          </a:p>
          <a:p>
            <a:pPr lvl="1"/>
            <a:r>
              <a:rPr lang="en-US" sz="1400" dirty="0" smtClean="0"/>
              <a:t>They cause extensive </a:t>
            </a:r>
            <a:r>
              <a:rPr lang="en-US" sz="1400" dirty="0"/>
              <a:t>damage to ash trees </a:t>
            </a:r>
            <a:r>
              <a:rPr lang="en-US" sz="1400" dirty="0" smtClean="0"/>
              <a:t>by destroying </a:t>
            </a:r>
            <a:r>
              <a:rPr lang="en-US" sz="1400" dirty="0"/>
              <a:t>their water-supply system.</a:t>
            </a:r>
          </a:p>
        </p:txBody>
      </p:sp>
      <p:pic>
        <p:nvPicPr>
          <p:cNvPr id="7" name="Content Placeholder 6"/>
          <p:cNvPicPr>
            <a:picLocks noGrp="1" noChangeAspect="1"/>
          </p:cNvPicPr>
          <p:nvPr>
            <p:ph sz="half" idx="2"/>
          </p:nvPr>
        </p:nvPicPr>
        <p:blipFill>
          <a:blip r:embed="rId2"/>
          <a:stretch>
            <a:fillRect/>
          </a:stretch>
        </p:blipFill>
        <p:spPr>
          <a:xfrm>
            <a:off x="5333999" y="1181100"/>
            <a:ext cx="3661739" cy="22479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1065" y="3810000"/>
            <a:ext cx="3657600" cy="2743200"/>
          </a:xfrm>
          <a:prstGeom prst="rect">
            <a:avLst/>
          </a:prstGeom>
        </p:spPr>
      </p:pic>
    </p:spTree>
    <p:extLst>
      <p:ext uri="{BB962C8B-B14F-4D97-AF65-F5344CB8AC3E}">
        <p14:creationId xmlns:p14="http://schemas.microsoft.com/office/powerpoint/2010/main" val="2263227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2c</a:t>
            </a:r>
            <a:endParaRPr lang="en-US" dirty="0"/>
          </a:p>
        </p:txBody>
      </p:sp>
      <p:sp>
        <p:nvSpPr>
          <p:cNvPr id="3" name="Content Placeholder 2"/>
          <p:cNvSpPr>
            <a:spLocks noGrp="1"/>
          </p:cNvSpPr>
          <p:nvPr>
            <p:ph idx="1"/>
          </p:nvPr>
        </p:nvSpPr>
        <p:spPr/>
        <p:txBody>
          <a:bodyPr/>
          <a:lstStyle/>
          <a:p>
            <a:r>
              <a:rPr lang="en-US" dirty="0" smtClean="0"/>
              <a:t>Disease Damage to Trees</a:t>
            </a:r>
            <a:endParaRPr lang="en-US" dirty="0"/>
          </a:p>
        </p:txBody>
      </p:sp>
      <p:sp>
        <p:nvSpPr>
          <p:cNvPr id="5" name="TextBox 4"/>
          <p:cNvSpPr txBox="1"/>
          <p:nvPr/>
        </p:nvSpPr>
        <p:spPr>
          <a:xfrm>
            <a:off x="1752600" y="4953000"/>
            <a:ext cx="3505200" cy="461665"/>
          </a:xfrm>
          <a:prstGeom prst="rect">
            <a:avLst/>
          </a:prstGeom>
          <a:noFill/>
        </p:spPr>
        <p:txBody>
          <a:bodyPr wrap="square" rtlCol="0">
            <a:spAutoFit/>
          </a:bodyPr>
          <a:lstStyle/>
          <a:p>
            <a:r>
              <a:rPr lang="en-US" dirty="0" smtClean="0"/>
              <a:t>Canker Tree Disease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101" y="1981200"/>
            <a:ext cx="3048000" cy="3048000"/>
          </a:xfrm>
          <a:prstGeom prst="rect">
            <a:avLst/>
          </a:prstGeom>
        </p:spPr>
      </p:pic>
      <p:sp>
        <p:nvSpPr>
          <p:cNvPr id="7" name="TextBox 6"/>
          <p:cNvSpPr txBox="1"/>
          <p:nvPr/>
        </p:nvSpPr>
        <p:spPr>
          <a:xfrm>
            <a:off x="5320683" y="5183832"/>
            <a:ext cx="3505200" cy="461665"/>
          </a:xfrm>
          <a:prstGeom prst="rect">
            <a:avLst/>
          </a:prstGeom>
          <a:noFill/>
        </p:spPr>
        <p:txBody>
          <a:bodyPr wrap="square" rtlCol="0">
            <a:spAutoFit/>
          </a:bodyPr>
          <a:lstStyle/>
          <a:p>
            <a:r>
              <a:rPr lang="en-US" dirty="0" smtClean="0"/>
              <a:t>Powdery Mildew</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9851" y="1981200"/>
            <a:ext cx="2895600" cy="2895600"/>
          </a:xfrm>
          <a:prstGeom prst="rect">
            <a:avLst/>
          </a:prstGeom>
        </p:spPr>
      </p:pic>
    </p:spTree>
    <p:extLst>
      <p:ext uri="{BB962C8B-B14F-4D97-AF65-F5344CB8AC3E}">
        <p14:creationId xmlns:p14="http://schemas.microsoft.com/office/powerpoint/2010/main" val="599583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Disease Damage to </a:t>
            </a:r>
            <a:r>
              <a:rPr lang="en-US" dirty="0" smtClean="0"/>
              <a:t>Trees</a:t>
            </a:r>
            <a:endParaRPr lang="en-US" dirty="0"/>
          </a:p>
        </p:txBody>
      </p:sp>
      <p:sp>
        <p:nvSpPr>
          <p:cNvPr id="3" name="Content Placeholder 2"/>
          <p:cNvSpPr>
            <a:spLocks noGrp="1"/>
          </p:cNvSpPr>
          <p:nvPr>
            <p:ph idx="1"/>
          </p:nvPr>
        </p:nvSpPr>
        <p:spPr>
          <a:xfrm>
            <a:off x="1600200" y="1295400"/>
            <a:ext cx="3581400" cy="4800600"/>
          </a:xfrm>
        </p:spPr>
        <p:txBody>
          <a:bodyPr/>
          <a:lstStyle/>
          <a:p>
            <a:r>
              <a:rPr lang="en-US" sz="1800" b="1" dirty="0"/>
              <a:t>Dutch </a:t>
            </a:r>
            <a:r>
              <a:rPr lang="en-US" sz="1800" b="1" dirty="0" smtClean="0"/>
              <a:t>Elm Disease </a:t>
            </a:r>
            <a:r>
              <a:rPr lang="en-US" sz="1800" dirty="0"/>
              <a:t>is caused by a fungus carried from tree </a:t>
            </a:r>
            <a:r>
              <a:rPr lang="en-US" sz="1800" dirty="0" smtClean="0"/>
              <a:t>to tree </a:t>
            </a:r>
            <a:r>
              <a:rPr lang="en-US" sz="1800" dirty="0"/>
              <a:t>by the elm bark beetle</a:t>
            </a:r>
            <a:r>
              <a:rPr lang="en-US" sz="1800" dirty="0" smtClean="0"/>
              <a:t>.</a:t>
            </a:r>
          </a:p>
          <a:p>
            <a:r>
              <a:rPr lang="en-US" sz="1800" dirty="0" smtClean="0"/>
              <a:t>It clogs </a:t>
            </a:r>
            <a:r>
              <a:rPr lang="en-US" sz="1800" dirty="0"/>
              <a:t>the vascular tissues within a tree preventing water movement to the </a:t>
            </a:r>
            <a:r>
              <a:rPr lang="en-US" sz="1800" dirty="0" smtClean="0"/>
              <a:t>crown.</a:t>
            </a:r>
          </a:p>
          <a:p>
            <a:r>
              <a:rPr lang="en-US" sz="1800" dirty="0" smtClean="0"/>
              <a:t>It </a:t>
            </a:r>
            <a:r>
              <a:rPr lang="en-US" sz="1800" dirty="0"/>
              <a:t>is one of the most </a:t>
            </a:r>
            <a:r>
              <a:rPr lang="en-US" sz="1800" dirty="0" smtClean="0"/>
              <a:t>devastating diseases </a:t>
            </a:r>
            <a:r>
              <a:rPr lang="en-US" sz="1800" dirty="0"/>
              <a:t>ever to attack trees and led to the </a:t>
            </a:r>
            <a:r>
              <a:rPr lang="en-US" sz="1800" dirty="0" smtClean="0"/>
              <a:t>disappearance of </a:t>
            </a:r>
            <a:r>
              <a:rPr lang="en-US" sz="1800" dirty="0"/>
              <a:t>most of the elms that once graced streets of U.S. </a:t>
            </a:r>
            <a:r>
              <a:rPr lang="en-US" sz="1800" dirty="0" smtClean="0"/>
              <a:t>cities and </a:t>
            </a:r>
            <a:r>
              <a:rPr lang="en-US" sz="1800" dirty="0"/>
              <a:t>towns</a:t>
            </a:r>
            <a:r>
              <a:rPr lang="en-US" sz="1800" dirty="0" smtClean="0"/>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6786" y="3695700"/>
            <a:ext cx="3028845" cy="291122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4176" y="1371600"/>
            <a:ext cx="3894064" cy="2188464"/>
          </a:xfrm>
          <a:prstGeom prst="rect">
            <a:avLst/>
          </a:prstGeom>
        </p:spPr>
      </p:pic>
    </p:spTree>
    <p:extLst>
      <p:ext uri="{BB962C8B-B14F-4D97-AF65-F5344CB8AC3E}">
        <p14:creationId xmlns:p14="http://schemas.microsoft.com/office/powerpoint/2010/main" val="588041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Disease Damage to </a:t>
            </a:r>
            <a:r>
              <a:rPr lang="en-US" dirty="0" smtClean="0"/>
              <a:t>Trees</a:t>
            </a:r>
            <a:endParaRPr lang="en-US" dirty="0"/>
          </a:p>
        </p:txBody>
      </p:sp>
      <p:sp>
        <p:nvSpPr>
          <p:cNvPr id="3" name="Content Placeholder 2"/>
          <p:cNvSpPr>
            <a:spLocks noGrp="1"/>
          </p:cNvSpPr>
          <p:nvPr>
            <p:ph idx="1"/>
          </p:nvPr>
        </p:nvSpPr>
        <p:spPr>
          <a:xfrm>
            <a:off x="1600200" y="1295400"/>
            <a:ext cx="3886200" cy="4800600"/>
          </a:xfrm>
        </p:spPr>
        <p:txBody>
          <a:bodyPr/>
          <a:lstStyle/>
          <a:p>
            <a:r>
              <a:rPr lang="en-US" sz="1800" b="1" dirty="0" smtClean="0"/>
              <a:t>Chestnut </a:t>
            </a:r>
            <a:r>
              <a:rPr lang="en-US" sz="1800" b="1" dirty="0"/>
              <a:t>blight </a:t>
            </a:r>
            <a:r>
              <a:rPr lang="en-US" sz="1800" dirty="0" smtClean="0"/>
              <a:t>is caused by the </a:t>
            </a:r>
            <a:r>
              <a:rPr lang="en-US" sz="1800" dirty="0"/>
              <a:t>pathogenic </a:t>
            </a:r>
            <a:r>
              <a:rPr lang="en-US" sz="1800" dirty="0" smtClean="0"/>
              <a:t>fungus </a:t>
            </a:r>
            <a:r>
              <a:rPr lang="en-US" sz="1800" dirty="0"/>
              <a:t>(</a:t>
            </a:r>
            <a:r>
              <a:rPr lang="en-US" sz="1800" i="1" dirty="0" err="1"/>
              <a:t>Cryphonectria</a:t>
            </a:r>
            <a:r>
              <a:rPr lang="en-US" sz="1800" i="1" dirty="0"/>
              <a:t> </a:t>
            </a:r>
            <a:r>
              <a:rPr lang="en-US" sz="1800" i="1" dirty="0" err="1"/>
              <a:t>parasitica</a:t>
            </a:r>
            <a:r>
              <a:rPr lang="en-US" sz="1800" dirty="0"/>
              <a:t>) </a:t>
            </a:r>
            <a:r>
              <a:rPr lang="en-US" sz="1800" dirty="0" smtClean="0"/>
              <a:t>and was </a:t>
            </a:r>
            <a:r>
              <a:rPr lang="en-US" sz="1800" dirty="0"/>
              <a:t>brought into the United States from </a:t>
            </a:r>
            <a:r>
              <a:rPr lang="en-US" sz="1800" dirty="0" smtClean="0"/>
              <a:t>Asia about </a:t>
            </a:r>
            <a:r>
              <a:rPr lang="en-US" sz="1800" dirty="0"/>
              <a:t>1900. </a:t>
            </a:r>
            <a:endParaRPr lang="en-US" sz="1800" dirty="0" smtClean="0"/>
          </a:p>
          <a:p>
            <a:r>
              <a:rPr lang="en-US" sz="1800" dirty="0"/>
              <a:t>As it grows, the fungus essentially girdles the tree, cutting off its nutrient and water supply.</a:t>
            </a:r>
            <a:endParaRPr lang="en-US" sz="1800" dirty="0" smtClean="0"/>
          </a:p>
          <a:p>
            <a:r>
              <a:rPr lang="en-US" sz="1800" dirty="0" smtClean="0"/>
              <a:t>The </a:t>
            </a:r>
            <a:r>
              <a:rPr lang="en-US" sz="1800" dirty="0"/>
              <a:t>blight destroyed nearly all the native </a:t>
            </a:r>
            <a:r>
              <a:rPr lang="en-US" sz="1800" dirty="0" smtClean="0"/>
              <a:t>chestnut trees </a:t>
            </a:r>
            <a:r>
              <a:rPr lang="en-US" sz="1800" dirty="0"/>
              <a:t>in the United States.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9637" y="1295400"/>
            <a:ext cx="3225303" cy="4876800"/>
          </a:xfrm>
          <a:prstGeom prst="rect">
            <a:avLst/>
          </a:prstGeom>
        </p:spPr>
      </p:pic>
    </p:spTree>
    <p:extLst>
      <p:ext uri="{BB962C8B-B14F-4D97-AF65-F5344CB8AC3E}">
        <p14:creationId xmlns:p14="http://schemas.microsoft.com/office/powerpoint/2010/main" val="3286197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762000"/>
            <a:ext cx="6934200" cy="715963"/>
          </a:xfrm>
        </p:spPr>
        <p:txBody>
          <a:bodyPr/>
          <a:lstStyle/>
          <a:p>
            <a:r>
              <a:rPr lang="en-US" altLang="en-US" sz="4000" dirty="0" smtClean="0"/>
              <a:t>Requirement 3</a:t>
            </a:r>
            <a:endParaRPr lang="en-US" altLang="en-US" sz="4000" dirty="0"/>
          </a:p>
        </p:txBody>
      </p:sp>
      <p:sp>
        <p:nvSpPr>
          <p:cNvPr id="60419" name="Rectangle 3"/>
          <p:cNvSpPr>
            <a:spLocks noGrp="1" noChangeArrowheads="1"/>
          </p:cNvSpPr>
          <p:nvPr>
            <p:ph type="body" idx="1"/>
          </p:nvPr>
        </p:nvSpPr>
        <p:spPr>
          <a:xfrm>
            <a:off x="1981200" y="1447800"/>
            <a:ext cx="6934200" cy="4267200"/>
          </a:xfrm>
        </p:spPr>
        <p:txBody>
          <a:bodyPr/>
          <a:lstStyle/>
          <a:p>
            <a:pPr>
              <a:buFont typeface="+mj-lt"/>
              <a:buAutoNum type="arabicPeriod" startAt="3"/>
            </a:pPr>
            <a:r>
              <a:rPr lang="en-US" sz="1500" dirty="0"/>
              <a:t>Do the following:</a:t>
            </a:r>
          </a:p>
          <a:p>
            <a:pPr lvl="1">
              <a:buFont typeface="+mj-lt"/>
              <a:buAutoNum type="alphaLcPeriod"/>
            </a:pPr>
            <a:r>
              <a:rPr lang="en-US" sz="1500" dirty="0"/>
              <a:t>Describe contributions forests make to: </a:t>
            </a:r>
          </a:p>
          <a:p>
            <a:pPr lvl="2">
              <a:buFont typeface="+mj-lt"/>
              <a:buAutoNum type="arabicPeriod"/>
            </a:pPr>
            <a:r>
              <a:rPr lang="en-US" sz="1500" dirty="0"/>
              <a:t>Our economy in the form of products. </a:t>
            </a:r>
          </a:p>
          <a:p>
            <a:pPr lvl="2">
              <a:buFont typeface="+mj-lt"/>
              <a:buAutoNum type="arabicPeriod"/>
            </a:pPr>
            <a:r>
              <a:rPr lang="en-US" sz="1500" dirty="0"/>
              <a:t>Our social well-being, including recreation</a:t>
            </a:r>
          </a:p>
          <a:p>
            <a:pPr lvl="2">
              <a:buFont typeface="+mj-lt"/>
              <a:buAutoNum type="arabicPeriod"/>
            </a:pPr>
            <a:r>
              <a:rPr lang="en-US" sz="1500" dirty="0"/>
              <a:t>Soil protection and increased fertility. </a:t>
            </a:r>
          </a:p>
          <a:p>
            <a:pPr lvl="2">
              <a:buFont typeface="+mj-lt"/>
              <a:buAutoNum type="arabicPeriod"/>
            </a:pPr>
            <a:r>
              <a:rPr lang="en-US" sz="1500" dirty="0"/>
              <a:t>Clean water. </a:t>
            </a:r>
          </a:p>
          <a:p>
            <a:pPr lvl="2">
              <a:buFont typeface="+mj-lt"/>
              <a:buAutoNum type="arabicPeriod"/>
            </a:pPr>
            <a:r>
              <a:rPr lang="en-US" sz="1500" dirty="0"/>
              <a:t>Clean air. (carbon cycling, sequestration)</a:t>
            </a:r>
          </a:p>
          <a:p>
            <a:pPr lvl="2">
              <a:buFont typeface="+mj-lt"/>
              <a:buAutoNum type="arabicPeriod"/>
            </a:pPr>
            <a:r>
              <a:rPr lang="en-US" sz="1500" dirty="0"/>
              <a:t>Wildlife habitat</a:t>
            </a:r>
          </a:p>
          <a:p>
            <a:pPr lvl="2">
              <a:buFont typeface="+mj-lt"/>
              <a:buAutoNum type="arabicPeriod"/>
            </a:pPr>
            <a:r>
              <a:rPr lang="en-US" sz="1500" dirty="0"/>
              <a:t>Fisheries habitat </a:t>
            </a:r>
          </a:p>
          <a:p>
            <a:pPr lvl="2">
              <a:buFont typeface="+mj-lt"/>
              <a:buAutoNum type="arabicPeriod"/>
            </a:pPr>
            <a:r>
              <a:rPr lang="en-US" sz="1500" dirty="0"/>
              <a:t>Threatened and endangered species of plants and animals </a:t>
            </a:r>
          </a:p>
          <a:p>
            <a:pPr lvl="1">
              <a:buFont typeface="+mj-lt"/>
              <a:buAutoNum type="alphaLcPeriod"/>
            </a:pPr>
            <a:r>
              <a:rPr lang="en-US" sz="1500" dirty="0"/>
              <a:t>Tell which watershed or other source your community relies on for its water supply.</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521008"/>
            <a:ext cx="914400" cy="933450"/>
          </a:xfrm>
          <a:prstGeom prst="rect">
            <a:avLst/>
          </a:prstGeom>
        </p:spPr>
      </p:pic>
    </p:spTree>
    <p:extLst>
      <p:ext uri="{BB962C8B-B14F-4D97-AF65-F5344CB8AC3E}">
        <p14:creationId xmlns:p14="http://schemas.microsoft.com/office/powerpoint/2010/main" val="906364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Economy</a:t>
            </a:r>
            <a:endParaRPr lang="en-US" sz="3600" dirty="0"/>
          </a:p>
        </p:txBody>
      </p:sp>
      <p:sp>
        <p:nvSpPr>
          <p:cNvPr id="3" name="Content Placeholder 2"/>
          <p:cNvSpPr>
            <a:spLocks noGrp="1"/>
          </p:cNvSpPr>
          <p:nvPr>
            <p:ph sz="half" idx="1"/>
          </p:nvPr>
        </p:nvSpPr>
        <p:spPr>
          <a:xfrm>
            <a:off x="1600200" y="3810000"/>
            <a:ext cx="7391400" cy="2286000"/>
          </a:xfrm>
        </p:spPr>
        <p:txBody>
          <a:bodyPr/>
          <a:lstStyle/>
          <a:p>
            <a:r>
              <a:rPr lang="en-US" sz="2000" dirty="0"/>
              <a:t>Forests are recognized as an integral part of national economies, providing a wide range of </a:t>
            </a:r>
            <a:r>
              <a:rPr lang="en-US" sz="2000" dirty="0" smtClean="0"/>
              <a:t>goods</a:t>
            </a:r>
            <a:r>
              <a:rPr lang="en-US" sz="2000" dirty="0"/>
              <a:t>, food, fuel, medicines, household equipment, building material and raw materials for industrial processing</a:t>
            </a:r>
            <a:r>
              <a:rPr lang="en-US" sz="2000" dirty="0" smtClean="0"/>
              <a:t>.</a:t>
            </a:r>
          </a:p>
          <a:p>
            <a:r>
              <a:rPr lang="en-US" sz="2000" dirty="0"/>
              <a:t>Forestry-related businesses support 2.9 million total jobs and are associated with $128.1 billion in total payroll.</a:t>
            </a:r>
          </a:p>
        </p:txBody>
      </p:sp>
      <p:pic>
        <p:nvPicPr>
          <p:cNvPr id="10" name="Content Placeholder 9"/>
          <p:cNvPicPr>
            <a:picLocks noGrp="1" noChangeAspect="1"/>
          </p:cNvPicPr>
          <p:nvPr>
            <p:ph sz="half" idx="2"/>
          </p:nvPr>
        </p:nvPicPr>
        <p:blipFill>
          <a:blip r:embed="rId2"/>
          <a:stretch>
            <a:fillRect/>
          </a:stretch>
        </p:blipFill>
        <p:spPr>
          <a:xfrm>
            <a:off x="3276600" y="1219200"/>
            <a:ext cx="4114800" cy="2385189"/>
          </a:xfrm>
          <a:prstGeom prst="rect">
            <a:avLst/>
          </a:prstGeom>
        </p:spPr>
      </p:pic>
    </p:spTree>
    <p:extLst>
      <p:ext uri="{BB962C8B-B14F-4D97-AF65-F5344CB8AC3E}">
        <p14:creationId xmlns:p14="http://schemas.microsoft.com/office/powerpoint/2010/main" val="905611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Social Well-Being and Recreation</a:t>
            </a:r>
            <a:endParaRPr lang="en-US" sz="3600" dirty="0"/>
          </a:p>
        </p:txBody>
      </p:sp>
      <p:sp>
        <p:nvSpPr>
          <p:cNvPr id="3" name="Content Placeholder 2"/>
          <p:cNvSpPr>
            <a:spLocks noGrp="1"/>
          </p:cNvSpPr>
          <p:nvPr>
            <p:ph sz="half" idx="1"/>
          </p:nvPr>
        </p:nvSpPr>
        <p:spPr/>
        <p:txBody>
          <a:bodyPr/>
          <a:lstStyle/>
          <a:p>
            <a:r>
              <a:rPr lang="en-US" sz="2000" dirty="0" smtClean="0"/>
              <a:t>People </a:t>
            </a:r>
            <a:r>
              <a:rPr lang="en-US" sz="2000" dirty="0"/>
              <a:t>have long enjoyed visiting forests. </a:t>
            </a:r>
            <a:endParaRPr lang="en-US" sz="2000" dirty="0" smtClean="0"/>
          </a:p>
          <a:p>
            <a:pPr lvl="1"/>
            <a:r>
              <a:rPr lang="en-US" sz="1600" dirty="0" smtClean="0"/>
              <a:t>Camping</a:t>
            </a:r>
            <a:r>
              <a:rPr lang="en-US" sz="1600" dirty="0"/>
              <a:t>, hiking</a:t>
            </a:r>
            <a:r>
              <a:rPr lang="en-US" sz="1600" dirty="0" smtClean="0"/>
              <a:t>, picnicking</a:t>
            </a:r>
            <a:r>
              <a:rPr lang="en-US" sz="1600" dirty="0"/>
              <a:t>, swimming, boating, and winter sports grow </a:t>
            </a:r>
            <a:r>
              <a:rPr lang="en-US" sz="1600" dirty="0" smtClean="0"/>
              <a:t>in popularity every year.</a:t>
            </a:r>
          </a:p>
          <a:p>
            <a:r>
              <a:rPr lang="en-US" sz="2000" dirty="0"/>
              <a:t>Outdoor recreation contributes greatly to the well-being of Americans – getting outside has been proven to have psychological, physical, social, </a:t>
            </a:r>
            <a:r>
              <a:rPr lang="en-US" sz="2000" dirty="0" smtClean="0"/>
              <a:t>as well as </a:t>
            </a:r>
            <a:r>
              <a:rPr lang="en-US" sz="2000" dirty="0"/>
              <a:t>economic benefits.</a:t>
            </a:r>
          </a:p>
          <a:p>
            <a:endParaRPr lang="en-US" sz="20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08847" y="1371600"/>
            <a:ext cx="3581400" cy="2387600"/>
          </a:xfrm>
        </p:spPr>
      </p:pic>
    </p:spTree>
    <p:extLst>
      <p:ext uri="{BB962C8B-B14F-4D97-AF65-F5344CB8AC3E}">
        <p14:creationId xmlns:p14="http://schemas.microsoft.com/office/powerpoint/2010/main" val="1382717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title"/>
          </p:nvPr>
        </p:nvSpPr>
        <p:spPr>
          <a:xfrm>
            <a:off x="1676400" y="1066800"/>
            <a:ext cx="7315200" cy="715963"/>
          </a:xfrm>
        </p:spPr>
        <p:txBody>
          <a:bodyPr/>
          <a:lstStyle/>
          <a:p>
            <a:r>
              <a:rPr lang="en-US" altLang="en-US" sz="3200" dirty="0" smtClean="0"/>
              <a:t>Forestry Merit Badge Requirements</a:t>
            </a:r>
            <a:endParaRPr lang="ru-RU" altLang="en-US" sz="3200" dirty="0"/>
          </a:p>
        </p:txBody>
      </p:sp>
      <p:sp>
        <p:nvSpPr>
          <p:cNvPr id="17414" name="Rectangle 6"/>
          <p:cNvSpPr>
            <a:spLocks noGrp="1" noChangeArrowheads="1"/>
          </p:cNvSpPr>
          <p:nvPr>
            <p:ph type="body" idx="1"/>
          </p:nvPr>
        </p:nvSpPr>
        <p:spPr>
          <a:xfrm>
            <a:off x="1600200" y="1981200"/>
            <a:ext cx="7315200" cy="4800600"/>
          </a:xfrm>
        </p:spPr>
        <p:txBody>
          <a:bodyPr/>
          <a:lstStyle/>
          <a:p>
            <a:pPr>
              <a:buFont typeface="+mj-lt"/>
              <a:buAutoNum type="arabicPeriod" startAt="3"/>
            </a:pPr>
            <a:r>
              <a:rPr lang="en-US" sz="1500" dirty="0" smtClean="0"/>
              <a:t>Do </a:t>
            </a:r>
            <a:r>
              <a:rPr lang="en-US" sz="1500" dirty="0"/>
              <a:t>the following:</a:t>
            </a:r>
          </a:p>
          <a:p>
            <a:pPr lvl="1">
              <a:buFont typeface="+mj-lt"/>
              <a:buAutoNum type="alphaLcPeriod"/>
            </a:pPr>
            <a:r>
              <a:rPr lang="en-US" sz="1500" dirty="0"/>
              <a:t>Describe contributions forests make to: </a:t>
            </a:r>
          </a:p>
          <a:p>
            <a:pPr lvl="2">
              <a:buFont typeface="+mj-lt"/>
              <a:buAutoNum type="arabicPeriod"/>
            </a:pPr>
            <a:r>
              <a:rPr lang="en-US" sz="1500" dirty="0"/>
              <a:t>Our economy in the form of products. </a:t>
            </a:r>
          </a:p>
          <a:p>
            <a:pPr lvl="2">
              <a:buFont typeface="+mj-lt"/>
              <a:buAutoNum type="arabicPeriod"/>
            </a:pPr>
            <a:r>
              <a:rPr lang="en-US" sz="1500" dirty="0"/>
              <a:t>Our social well-being, including recreation</a:t>
            </a:r>
          </a:p>
          <a:p>
            <a:pPr lvl="2">
              <a:buFont typeface="+mj-lt"/>
              <a:buAutoNum type="arabicPeriod"/>
            </a:pPr>
            <a:r>
              <a:rPr lang="en-US" sz="1500" dirty="0"/>
              <a:t>Soil protection and increased fertility. </a:t>
            </a:r>
          </a:p>
          <a:p>
            <a:pPr lvl="2">
              <a:buFont typeface="+mj-lt"/>
              <a:buAutoNum type="arabicPeriod"/>
            </a:pPr>
            <a:r>
              <a:rPr lang="en-US" sz="1500" dirty="0"/>
              <a:t>Clean water. </a:t>
            </a:r>
          </a:p>
          <a:p>
            <a:pPr lvl="2">
              <a:buFont typeface="+mj-lt"/>
              <a:buAutoNum type="arabicPeriod"/>
            </a:pPr>
            <a:r>
              <a:rPr lang="en-US" sz="1500" dirty="0"/>
              <a:t>Clean air. (carbon cycling, sequestration)</a:t>
            </a:r>
          </a:p>
          <a:p>
            <a:pPr lvl="2">
              <a:buFont typeface="+mj-lt"/>
              <a:buAutoNum type="arabicPeriod"/>
            </a:pPr>
            <a:r>
              <a:rPr lang="en-US" sz="1500" dirty="0"/>
              <a:t>Wildlife habitat</a:t>
            </a:r>
          </a:p>
          <a:p>
            <a:pPr lvl="2">
              <a:buFont typeface="+mj-lt"/>
              <a:buAutoNum type="arabicPeriod"/>
            </a:pPr>
            <a:r>
              <a:rPr lang="en-US" sz="1500" dirty="0"/>
              <a:t>Fisheries habitat </a:t>
            </a:r>
          </a:p>
          <a:p>
            <a:pPr lvl="2">
              <a:buFont typeface="+mj-lt"/>
              <a:buAutoNum type="arabicPeriod"/>
            </a:pPr>
            <a:r>
              <a:rPr lang="en-US" sz="1500" dirty="0"/>
              <a:t>Threatened and endangered species of plants and animals </a:t>
            </a:r>
          </a:p>
          <a:p>
            <a:pPr lvl="1">
              <a:buFont typeface="+mj-lt"/>
              <a:buAutoNum type="alphaLcPeriod"/>
            </a:pPr>
            <a:r>
              <a:rPr lang="en-US" sz="1500" dirty="0"/>
              <a:t>Tell which watershed or other source your community relies on for its water supply</a:t>
            </a:r>
            <a:r>
              <a:rPr lang="en-US" sz="1500" dirty="0" smtClean="0"/>
              <a:t>.</a:t>
            </a:r>
            <a:endParaRPr lang="en-US" sz="15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47750"/>
            <a:ext cx="914400" cy="933450"/>
          </a:xfrm>
          <a:prstGeom prst="rect">
            <a:avLst/>
          </a:prstGeom>
        </p:spPr>
      </p:pic>
    </p:spTree>
    <p:extLst>
      <p:ext uri="{BB962C8B-B14F-4D97-AF65-F5344CB8AC3E}">
        <p14:creationId xmlns:p14="http://schemas.microsoft.com/office/powerpoint/2010/main" val="1654785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Soil Protection and Fertility</a:t>
            </a:r>
            <a:endParaRPr lang="en-US" sz="3600" dirty="0"/>
          </a:p>
        </p:txBody>
      </p:sp>
      <p:sp>
        <p:nvSpPr>
          <p:cNvPr id="3" name="Content Placeholder 2"/>
          <p:cNvSpPr>
            <a:spLocks noGrp="1"/>
          </p:cNvSpPr>
          <p:nvPr>
            <p:ph idx="1"/>
          </p:nvPr>
        </p:nvSpPr>
        <p:spPr/>
        <p:txBody>
          <a:bodyPr/>
          <a:lstStyle/>
          <a:p>
            <a:r>
              <a:rPr lang="en-US" sz="1800" dirty="0"/>
              <a:t>Soil, a complex and variable medium made up of mineral particles, organic matter, water, air and living organisms, is one of the most important components of a forest ecosystem.</a:t>
            </a:r>
          </a:p>
          <a:p>
            <a:r>
              <a:rPr lang="en-US" sz="1800" dirty="0" smtClean="0"/>
              <a:t>Soils provide </a:t>
            </a:r>
            <a:r>
              <a:rPr lang="en-US" sz="1800" dirty="0"/>
              <a:t>the necessary foundation for trees and entire woodland ecosystems. </a:t>
            </a:r>
            <a:endParaRPr lang="en-US" sz="1800" dirty="0" smtClean="0"/>
          </a:p>
          <a:p>
            <a:r>
              <a:rPr lang="en-US" sz="1800" dirty="0" smtClean="0"/>
              <a:t>It </a:t>
            </a:r>
            <a:r>
              <a:rPr lang="en-US" sz="1800" dirty="0"/>
              <a:t>helps </a:t>
            </a:r>
            <a:r>
              <a:rPr lang="en-US" sz="1800" dirty="0" smtClean="0"/>
              <a:t>regulate </a:t>
            </a:r>
            <a:r>
              <a:rPr lang="en-US" sz="1800" dirty="0"/>
              <a:t>important ecosystem processes such as nutrient uptake, decomposition and water availability. </a:t>
            </a:r>
          </a:p>
          <a:p>
            <a:r>
              <a:rPr lang="en-US" sz="1800" dirty="0" smtClean="0"/>
              <a:t>Trees </a:t>
            </a:r>
            <a:r>
              <a:rPr lang="en-US" sz="1800" dirty="0"/>
              <a:t>and other plants play a vital role in the creation of new soil as leaves and other vegetation rot and decompose on the forest floor. </a:t>
            </a:r>
            <a:endParaRPr lang="en-US" sz="1800" dirty="0" smtClean="0"/>
          </a:p>
          <a:p>
            <a:r>
              <a:rPr lang="en-US" sz="1800" dirty="0" smtClean="0"/>
              <a:t>Forests help </a:t>
            </a:r>
            <a:r>
              <a:rPr lang="en-US" sz="1800" dirty="0"/>
              <a:t>control or reduce </a:t>
            </a:r>
            <a:r>
              <a:rPr lang="en-US" sz="1800" dirty="0" smtClean="0"/>
              <a:t>soil </a:t>
            </a:r>
            <a:r>
              <a:rPr lang="en-US" sz="1800" dirty="0"/>
              <a:t>erosion and the depletion of nutrients from healthy soil.</a:t>
            </a:r>
            <a:endParaRPr lang="en-US" sz="1800" dirty="0" smtClean="0"/>
          </a:p>
          <a:p>
            <a:r>
              <a:rPr lang="en-US" sz="1800" dirty="0" smtClean="0"/>
              <a:t>The </a:t>
            </a:r>
            <a:r>
              <a:rPr lang="en-US" sz="1800" dirty="0"/>
              <a:t>interaction between forests and soil help to ensure that the soil is fertile enough for plant life to continue to grow and flourish and makes agricultural production possible.</a:t>
            </a:r>
          </a:p>
          <a:p>
            <a:endParaRPr lang="en-US" sz="1800" dirty="0"/>
          </a:p>
        </p:txBody>
      </p:sp>
    </p:spTree>
    <p:extLst>
      <p:ext uri="{BB962C8B-B14F-4D97-AF65-F5344CB8AC3E}">
        <p14:creationId xmlns:p14="http://schemas.microsoft.com/office/powerpoint/2010/main" val="3998695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Soil Protection and Fertility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219200"/>
            <a:ext cx="8533759" cy="5029200"/>
          </a:xfrm>
        </p:spPr>
      </p:pic>
    </p:spTree>
    <p:extLst>
      <p:ext uri="{BB962C8B-B14F-4D97-AF65-F5344CB8AC3E}">
        <p14:creationId xmlns:p14="http://schemas.microsoft.com/office/powerpoint/2010/main" val="362262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Clean Water</a:t>
            </a:r>
            <a:endParaRPr lang="en-US" sz="3600"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11111" b="8889"/>
          <a:stretch/>
        </p:blipFill>
        <p:spPr>
          <a:xfrm>
            <a:off x="1798852" y="1295400"/>
            <a:ext cx="6917895" cy="4800600"/>
          </a:xfrm>
          <a:prstGeom prst="rect">
            <a:avLst/>
          </a:prstGeom>
        </p:spPr>
      </p:pic>
    </p:spTree>
    <p:extLst>
      <p:ext uri="{BB962C8B-B14F-4D97-AF65-F5344CB8AC3E}">
        <p14:creationId xmlns:p14="http://schemas.microsoft.com/office/powerpoint/2010/main" val="4178471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Clean Air</a:t>
            </a:r>
            <a:endParaRPr lang="en-US" sz="3600" dirty="0"/>
          </a:p>
        </p:txBody>
      </p:sp>
      <p:sp>
        <p:nvSpPr>
          <p:cNvPr id="3" name="Content Placeholder 2"/>
          <p:cNvSpPr>
            <a:spLocks noGrp="1"/>
          </p:cNvSpPr>
          <p:nvPr>
            <p:ph idx="1"/>
          </p:nvPr>
        </p:nvSpPr>
        <p:spPr/>
        <p:txBody>
          <a:bodyPr/>
          <a:lstStyle/>
          <a:p>
            <a:r>
              <a:rPr lang="en-US" sz="2000" dirty="0" smtClean="0"/>
              <a:t>Forests </a:t>
            </a:r>
            <a:r>
              <a:rPr lang="en-US" sz="2000" dirty="0"/>
              <a:t>are among Earth’s great filters for </a:t>
            </a:r>
            <a:r>
              <a:rPr lang="en-US" sz="2000" dirty="0" smtClean="0"/>
              <a:t>removing carbon dioxide from </a:t>
            </a:r>
            <a:r>
              <a:rPr lang="en-US" sz="2000" dirty="0"/>
              <a:t>the </a:t>
            </a:r>
            <a:r>
              <a:rPr lang="en-US" sz="2000" dirty="0" smtClean="0"/>
              <a:t>atmosphere and </a:t>
            </a:r>
            <a:r>
              <a:rPr lang="en-US" sz="2000" dirty="0"/>
              <a:t>replenishing it with </a:t>
            </a:r>
            <a:r>
              <a:rPr lang="en-US" sz="2000" dirty="0" smtClean="0"/>
              <a:t>oxygen through photosynthesis. </a:t>
            </a:r>
          </a:p>
          <a:p>
            <a:pPr lvl="1"/>
            <a:r>
              <a:rPr lang="en-US" sz="1600" dirty="0" smtClean="0"/>
              <a:t>Carbon </a:t>
            </a:r>
            <a:r>
              <a:rPr lang="en-US" sz="1600" dirty="0"/>
              <a:t>dioxide is one of the most harmful greenhouse gasses, and filtering carbon dioxide out of the air is what trees do best.</a:t>
            </a:r>
          </a:p>
          <a:p>
            <a:r>
              <a:rPr lang="en-US" sz="2000" dirty="0" smtClean="0"/>
              <a:t>Forests also </a:t>
            </a:r>
            <a:r>
              <a:rPr lang="en-US" sz="2000" dirty="0"/>
              <a:t>improve public health greatly by catching dust, ash, pollen and smoke on their leaves, keeping it out of our lungs.</a:t>
            </a:r>
          </a:p>
          <a:p>
            <a:r>
              <a:rPr lang="en-US" sz="2000" dirty="0" smtClean="0"/>
              <a:t>Trees </a:t>
            </a:r>
            <a:r>
              <a:rPr lang="en-US" sz="2000" dirty="0"/>
              <a:t>are sinks for other harmful pollutants, such as nitrogen oxides, ammonia and ozone, which can all cause respiratory problems from repeated exposure. </a:t>
            </a:r>
          </a:p>
        </p:txBody>
      </p:sp>
    </p:spTree>
    <p:extLst>
      <p:ext uri="{BB962C8B-B14F-4D97-AF65-F5344CB8AC3E}">
        <p14:creationId xmlns:p14="http://schemas.microsoft.com/office/powerpoint/2010/main" val="213319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Clean Air</a:t>
            </a:r>
          </a:p>
        </p:txBody>
      </p:sp>
      <p:pic>
        <p:nvPicPr>
          <p:cNvPr id="5" name="Content Placeholder 4"/>
          <p:cNvPicPr>
            <a:picLocks noGrp="1" noChangeAspect="1"/>
          </p:cNvPicPr>
          <p:nvPr>
            <p:ph idx="1"/>
          </p:nvPr>
        </p:nvPicPr>
        <p:blipFill>
          <a:blip r:embed="rId2"/>
          <a:stretch>
            <a:fillRect/>
          </a:stretch>
        </p:blipFill>
        <p:spPr>
          <a:xfrm>
            <a:off x="304799" y="1096963"/>
            <a:ext cx="8572547" cy="5151437"/>
          </a:xfrm>
          <a:prstGeom prst="rect">
            <a:avLst/>
          </a:prstGeom>
        </p:spPr>
      </p:pic>
    </p:spTree>
    <p:extLst>
      <p:ext uri="{BB962C8B-B14F-4D97-AF65-F5344CB8AC3E}">
        <p14:creationId xmlns:p14="http://schemas.microsoft.com/office/powerpoint/2010/main" val="38912322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Wildlife Habitat</a:t>
            </a:r>
            <a:endParaRPr lang="en-US" sz="3600" dirty="0"/>
          </a:p>
        </p:txBody>
      </p:sp>
      <p:sp>
        <p:nvSpPr>
          <p:cNvPr id="3" name="Content Placeholder 2"/>
          <p:cNvSpPr>
            <a:spLocks noGrp="1"/>
          </p:cNvSpPr>
          <p:nvPr>
            <p:ph sz="half" idx="1"/>
          </p:nvPr>
        </p:nvSpPr>
        <p:spPr>
          <a:xfrm>
            <a:off x="1600200" y="1295400"/>
            <a:ext cx="4267200" cy="5334000"/>
          </a:xfrm>
        </p:spPr>
        <p:txBody>
          <a:bodyPr/>
          <a:lstStyle/>
          <a:p>
            <a:r>
              <a:rPr lang="en-US" sz="1800" dirty="0" smtClean="0"/>
              <a:t>Forests </a:t>
            </a:r>
            <a:r>
              <a:rPr lang="en-US" sz="1800" dirty="0"/>
              <a:t>are home to a </a:t>
            </a:r>
            <a:r>
              <a:rPr lang="en-US" sz="1800" dirty="0" smtClean="0"/>
              <a:t>tremendous range </a:t>
            </a:r>
            <a:r>
              <a:rPr lang="en-US" sz="1800" dirty="0"/>
              <a:t>of animals, including </a:t>
            </a:r>
            <a:r>
              <a:rPr lang="en-US" sz="1800" dirty="0" smtClean="0"/>
              <a:t>large forest </a:t>
            </a:r>
            <a:r>
              <a:rPr lang="en-US" sz="1800" dirty="0"/>
              <a:t>animals such as bear, </a:t>
            </a:r>
            <a:r>
              <a:rPr lang="en-US" sz="1800" dirty="0" smtClean="0"/>
              <a:t>deer, and </a:t>
            </a:r>
            <a:r>
              <a:rPr lang="en-US" sz="1800" dirty="0"/>
              <a:t>elk and smaller </a:t>
            </a:r>
            <a:r>
              <a:rPr lang="en-US" sz="1800" dirty="0" smtClean="0"/>
              <a:t>creatures including </a:t>
            </a:r>
            <a:r>
              <a:rPr lang="en-US" sz="1800" dirty="0"/>
              <a:t>birds, squirrels, </a:t>
            </a:r>
            <a:r>
              <a:rPr lang="en-US" sz="1800" dirty="0" smtClean="0"/>
              <a:t>salamanders, frogs</a:t>
            </a:r>
            <a:r>
              <a:rPr lang="en-US" sz="1800" dirty="0"/>
              <a:t>, and fish. </a:t>
            </a:r>
            <a:endParaRPr lang="en-US" sz="1800" dirty="0" smtClean="0"/>
          </a:p>
          <a:p>
            <a:r>
              <a:rPr lang="en-US" sz="1800" dirty="0" smtClean="0"/>
              <a:t>These animals </a:t>
            </a:r>
            <a:r>
              <a:rPr lang="en-US" sz="1800" i="1" dirty="0" smtClean="0"/>
              <a:t>inhabit </a:t>
            </a:r>
            <a:r>
              <a:rPr lang="en-US" sz="1800" dirty="0"/>
              <a:t>the forest; that is, they </a:t>
            </a:r>
            <a:r>
              <a:rPr lang="en-US" sz="1800" dirty="0" smtClean="0"/>
              <a:t>use it </a:t>
            </a:r>
            <a:r>
              <a:rPr lang="en-US" sz="1800" dirty="0"/>
              <a:t>as a home. </a:t>
            </a:r>
            <a:endParaRPr lang="en-US" sz="1800" dirty="0" smtClean="0"/>
          </a:p>
          <a:p>
            <a:r>
              <a:rPr lang="en-US" sz="1800" dirty="0" smtClean="0"/>
              <a:t>The </a:t>
            </a:r>
            <a:r>
              <a:rPr lang="en-US" sz="1800" dirty="0"/>
              <a:t>four essentials </a:t>
            </a:r>
            <a:r>
              <a:rPr lang="en-US" sz="1800" dirty="0" smtClean="0"/>
              <a:t>for an </a:t>
            </a:r>
            <a:r>
              <a:rPr lang="en-US" sz="1800" dirty="0"/>
              <a:t>animal’s </a:t>
            </a:r>
            <a:r>
              <a:rPr lang="en-US" sz="1800" i="1" dirty="0"/>
              <a:t>habitat</a:t>
            </a:r>
            <a:r>
              <a:rPr lang="en-US" sz="1800" dirty="0"/>
              <a:t>—the area </a:t>
            </a:r>
            <a:r>
              <a:rPr lang="en-US" sz="1800" dirty="0" smtClean="0"/>
              <a:t>where a </a:t>
            </a:r>
            <a:r>
              <a:rPr lang="en-US" sz="1800" dirty="0"/>
              <a:t>particular species prefers to </a:t>
            </a:r>
            <a:r>
              <a:rPr lang="en-US" sz="1800" dirty="0" smtClean="0"/>
              <a:t>live—are </a:t>
            </a:r>
            <a:r>
              <a:rPr lang="en-US" sz="1800" dirty="0"/>
              <a:t>food, water, space, and shelter.</a:t>
            </a:r>
          </a:p>
          <a:p>
            <a:r>
              <a:rPr lang="en-US" sz="1800" dirty="0"/>
              <a:t>Through careful management, </a:t>
            </a:r>
            <a:r>
              <a:rPr lang="en-US" sz="1800" dirty="0" smtClean="0"/>
              <a:t>foresters can </a:t>
            </a:r>
            <a:r>
              <a:rPr lang="en-US" sz="1800" dirty="0"/>
              <a:t>help the woods </a:t>
            </a:r>
            <a:r>
              <a:rPr lang="en-US" sz="1800" dirty="0" smtClean="0"/>
              <a:t>provide habitat </a:t>
            </a:r>
            <a:r>
              <a:rPr lang="en-US" sz="1800" dirty="0"/>
              <a:t>for a large number of </a:t>
            </a:r>
            <a:r>
              <a:rPr lang="en-US" sz="1800" dirty="0" smtClean="0"/>
              <a:t>wildlife species </a:t>
            </a:r>
            <a:r>
              <a:rPr lang="en-US" sz="1800" dirty="0"/>
              <a:t>in the same forest.</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1314635"/>
            <a:ext cx="2971800" cy="2971800"/>
          </a:xfrm>
        </p:spPr>
      </p:pic>
      <p:pic>
        <p:nvPicPr>
          <p:cNvPr id="7" name="Picture 6"/>
          <p:cNvPicPr>
            <a:picLocks noChangeAspect="1"/>
          </p:cNvPicPr>
          <p:nvPr/>
        </p:nvPicPr>
        <p:blipFill>
          <a:blip r:embed="rId3"/>
          <a:stretch>
            <a:fillRect/>
          </a:stretch>
        </p:blipFill>
        <p:spPr>
          <a:xfrm>
            <a:off x="6025718" y="4343400"/>
            <a:ext cx="2965882" cy="1850710"/>
          </a:xfrm>
          <a:prstGeom prst="rect">
            <a:avLst/>
          </a:prstGeom>
        </p:spPr>
      </p:pic>
    </p:spTree>
    <p:extLst>
      <p:ext uri="{BB962C8B-B14F-4D97-AF65-F5344CB8AC3E}">
        <p14:creationId xmlns:p14="http://schemas.microsoft.com/office/powerpoint/2010/main" val="3086361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7315200" cy="715963"/>
          </a:xfrm>
        </p:spPr>
        <p:txBody>
          <a:bodyPr/>
          <a:lstStyle/>
          <a:p>
            <a:r>
              <a:rPr lang="en-US" sz="3600" dirty="0" smtClean="0"/>
              <a:t>Fisheries Habitat</a:t>
            </a:r>
            <a:endParaRPr lang="en-US" sz="3600" dirty="0"/>
          </a:p>
        </p:txBody>
      </p:sp>
      <p:sp>
        <p:nvSpPr>
          <p:cNvPr id="3" name="Content Placeholder 2"/>
          <p:cNvSpPr>
            <a:spLocks noGrp="1"/>
          </p:cNvSpPr>
          <p:nvPr>
            <p:ph idx="1"/>
          </p:nvPr>
        </p:nvSpPr>
        <p:spPr>
          <a:xfrm>
            <a:off x="1676400" y="3200400"/>
            <a:ext cx="7315200" cy="3352800"/>
          </a:xfrm>
        </p:spPr>
        <p:txBody>
          <a:bodyPr/>
          <a:lstStyle/>
          <a:p>
            <a:r>
              <a:rPr lang="en-US" sz="2000" dirty="0" smtClean="0"/>
              <a:t>Forests </a:t>
            </a:r>
            <a:r>
              <a:rPr lang="en-US" sz="2000" dirty="0"/>
              <a:t>can be critical to the survival of fish. </a:t>
            </a:r>
            <a:endParaRPr lang="en-US" sz="2000" dirty="0" smtClean="0"/>
          </a:p>
          <a:p>
            <a:r>
              <a:rPr lang="en-US" sz="2000" dirty="0" smtClean="0"/>
              <a:t>Trees and </a:t>
            </a:r>
            <a:r>
              <a:rPr lang="en-US" sz="2000" dirty="0"/>
              <a:t>shrubs shade streams, keeping water at </a:t>
            </a:r>
            <a:r>
              <a:rPr lang="en-US" sz="2000" dirty="0" smtClean="0"/>
              <a:t>a temperature </a:t>
            </a:r>
            <a:r>
              <a:rPr lang="en-US" sz="2000" dirty="0"/>
              <a:t>inviting to fish. </a:t>
            </a:r>
            <a:endParaRPr lang="en-US" sz="2000" dirty="0" smtClean="0"/>
          </a:p>
          <a:p>
            <a:r>
              <a:rPr lang="en-US" sz="2000" dirty="0" smtClean="0"/>
              <a:t>Insects </a:t>
            </a:r>
            <a:r>
              <a:rPr lang="en-US" sz="2000" dirty="0"/>
              <a:t>that </a:t>
            </a:r>
            <a:r>
              <a:rPr lang="en-US" sz="2000" dirty="0" smtClean="0"/>
              <a:t>make their </a:t>
            </a:r>
            <a:r>
              <a:rPr lang="en-US" sz="2000" dirty="0"/>
              <a:t>homes in streamside vegetation provide </a:t>
            </a:r>
            <a:r>
              <a:rPr lang="en-US" sz="2000" dirty="0" smtClean="0"/>
              <a:t>food for </a:t>
            </a:r>
            <a:r>
              <a:rPr lang="en-US" sz="2000" dirty="0"/>
              <a:t>fish. </a:t>
            </a:r>
            <a:endParaRPr lang="en-US" sz="2000" dirty="0" smtClean="0"/>
          </a:p>
          <a:p>
            <a:r>
              <a:rPr lang="en-US" sz="2000" dirty="0" smtClean="0"/>
              <a:t>Leaves</a:t>
            </a:r>
            <a:r>
              <a:rPr lang="en-US" sz="2000" dirty="0"/>
              <a:t>, branches, and other </a:t>
            </a:r>
            <a:r>
              <a:rPr lang="en-US" sz="2000" dirty="0" smtClean="0"/>
              <a:t>vegetation that </a:t>
            </a:r>
            <a:r>
              <a:rPr lang="en-US" sz="2000" dirty="0"/>
              <a:t>drop into the water form pools and </a:t>
            </a:r>
            <a:r>
              <a:rPr lang="en-US" sz="2000" dirty="0" smtClean="0"/>
              <a:t>other places </a:t>
            </a:r>
            <a:r>
              <a:rPr lang="en-US" sz="2000" dirty="0"/>
              <a:t>for aquatic life to rest, feed, hide, </a:t>
            </a:r>
            <a:r>
              <a:rPr lang="en-US" sz="2000" dirty="0" smtClean="0"/>
              <a:t>and spawn</a:t>
            </a:r>
            <a:r>
              <a:rPr lang="en-US" sz="2000" dirty="0"/>
              <a:t>. </a:t>
            </a:r>
            <a:endParaRPr lang="en-US" sz="2000" dirty="0" smtClean="0"/>
          </a:p>
          <a:p>
            <a:r>
              <a:rPr lang="en-US" sz="2000" dirty="0" smtClean="0"/>
              <a:t>Forest </a:t>
            </a:r>
            <a:r>
              <a:rPr lang="en-US" sz="2000" dirty="0"/>
              <a:t>managers make provisions to </a:t>
            </a:r>
            <a:r>
              <a:rPr lang="en-US" sz="2000" dirty="0" smtClean="0"/>
              <a:t>protect water </a:t>
            </a:r>
            <a:r>
              <a:rPr lang="en-US" sz="2000" dirty="0"/>
              <a:t>quality and fisheries habitat in forests.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569" y="804291"/>
            <a:ext cx="4614862" cy="2383981"/>
          </a:xfrm>
          <a:prstGeom prst="rect">
            <a:avLst/>
          </a:prstGeom>
        </p:spPr>
      </p:pic>
    </p:spTree>
    <p:extLst>
      <p:ext uri="{BB962C8B-B14F-4D97-AF65-F5344CB8AC3E}">
        <p14:creationId xmlns:p14="http://schemas.microsoft.com/office/powerpoint/2010/main" val="2409560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3291"/>
            <a:ext cx="7315200" cy="715963"/>
          </a:xfrm>
        </p:spPr>
        <p:txBody>
          <a:bodyPr/>
          <a:lstStyle/>
          <a:p>
            <a:r>
              <a:rPr lang="en-US" sz="3200" dirty="0" smtClean="0"/>
              <a:t>Threatened and Endangered Species</a:t>
            </a:r>
            <a:endParaRPr lang="en-US" sz="3200" dirty="0"/>
          </a:p>
        </p:txBody>
      </p:sp>
      <p:sp>
        <p:nvSpPr>
          <p:cNvPr id="3" name="Content Placeholder 2"/>
          <p:cNvSpPr>
            <a:spLocks noGrp="1"/>
          </p:cNvSpPr>
          <p:nvPr>
            <p:ph sz="half" idx="1"/>
          </p:nvPr>
        </p:nvSpPr>
        <p:spPr>
          <a:xfrm>
            <a:off x="1676400" y="749254"/>
            <a:ext cx="3733800" cy="3213146"/>
          </a:xfrm>
        </p:spPr>
        <p:txBody>
          <a:bodyPr/>
          <a:lstStyle/>
          <a:p>
            <a:r>
              <a:rPr lang="en-US" sz="1800" dirty="0" smtClean="0"/>
              <a:t>Naturally </a:t>
            </a:r>
            <a:r>
              <a:rPr lang="en-US" sz="1800" dirty="0"/>
              <a:t>occurring changes that affect forest ecosystems </a:t>
            </a:r>
            <a:r>
              <a:rPr lang="en-US" sz="1800" dirty="0" smtClean="0"/>
              <a:t>often </a:t>
            </a:r>
            <a:r>
              <a:rPr lang="en-US" sz="1800" dirty="0"/>
              <a:t>play important roles in </a:t>
            </a:r>
            <a:r>
              <a:rPr lang="en-US" sz="1800" dirty="0" smtClean="0"/>
              <a:t>maintaining a </a:t>
            </a:r>
            <a:r>
              <a:rPr lang="en-US" sz="1800" dirty="0"/>
              <a:t>healthy balance of species populations</a:t>
            </a:r>
            <a:r>
              <a:rPr lang="en-US" sz="1800" dirty="0" smtClean="0"/>
              <a:t>.</a:t>
            </a:r>
          </a:p>
          <a:p>
            <a:r>
              <a:rPr lang="en-US" sz="1800" dirty="0"/>
              <a:t>Disruptions of forest ecosystems caused by humans have resulted in some animals and plants becoming so reduced in number that their very survival is endangered.</a:t>
            </a:r>
          </a:p>
          <a:p>
            <a:r>
              <a:rPr lang="en-US" sz="1800" dirty="0" smtClean="0"/>
              <a:t> </a:t>
            </a:r>
          </a:p>
        </p:txBody>
      </p:sp>
      <p:sp>
        <p:nvSpPr>
          <p:cNvPr id="6" name="Content Placeholder 5"/>
          <p:cNvSpPr>
            <a:spLocks noGrp="1"/>
          </p:cNvSpPr>
          <p:nvPr>
            <p:ph sz="half" idx="2"/>
          </p:nvPr>
        </p:nvSpPr>
        <p:spPr>
          <a:xfrm>
            <a:off x="1673441" y="3962400"/>
            <a:ext cx="7239000" cy="2743200"/>
          </a:xfrm>
        </p:spPr>
        <p:txBody>
          <a:bodyPr/>
          <a:lstStyle/>
          <a:p>
            <a:pPr lvl="1"/>
            <a:r>
              <a:rPr lang="en-US" sz="1600" dirty="0" smtClean="0"/>
              <a:t>Laws </a:t>
            </a:r>
            <a:r>
              <a:rPr lang="en-US" sz="1600" dirty="0"/>
              <a:t>today help protect many of these threatened and endangered species. </a:t>
            </a:r>
          </a:p>
          <a:p>
            <a:r>
              <a:rPr lang="en-US" sz="1800" dirty="0" smtClean="0"/>
              <a:t>Generations </a:t>
            </a:r>
            <a:r>
              <a:rPr lang="en-US" sz="1800" dirty="0"/>
              <a:t>of Americans have also had the wisdom to set aside tracts of unspoiled forest, protecting them in the forms of parks, wilderness areas, and wildlife refuges. </a:t>
            </a:r>
          </a:p>
          <a:p>
            <a:pPr lvl="1"/>
            <a:r>
              <a:rPr lang="en-US" sz="1600" dirty="0"/>
              <a:t>Managed forests play an important role in providing habitat for threatened and endangered species. </a:t>
            </a:r>
          </a:p>
          <a:p>
            <a:r>
              <a:rPr lang="en-US" sz="1800" dirty="0"/>
              <a:t>The protection of endangered species is important for maintaining a rich ecosystem diversity.</a:t>
            </a:r>
          </a:p>
          <a:p>
            <a:endParaRPr lang="en-US" sz="1800" dirty="0"/>
          </a:p>
        </p:txBody>
      </p:sp>
      <p:pic>
        <p:nvPicPr>
          <p:cNvPr id="5" name="Picture 4"/>
          <p:cNvPicPr>
            <a:picLocks noChangeAspect="1"/>
          </p:cNvPicPr>
          <p:nvPr/>
        </p:nvPicPr>
        <p:blipFill rotWithShape="1">
          <a:blip r:embed="rId2"/>
          <a:srcRect l="15372"/>
          <a:stretch/>
        </p:blipFill>
        <p:spPr>
          <a:xfrm>
            <a:off x="5405270" y="939754"/>
            <a:ext cx="3548351" cy="2362200"/>
          </a:xfrm>
          <a:prstGeom prst="rect">
            <a:avLst/>
          </a:prstGeom>
        </p:spPr>
      </p:pic>
    </p:spTree>
    <p:extLst>
      <p:ext uri="{BB962C8B-B14F-4D97-AF65-F5344CB8AC3E}">
        <p14:creationId xmlns:p14="http://schemas.microsoft.com/office/powerpoint/2010/main" val="7067248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Watersheds and Water Supply</a:t>
            </a:r>
            <a:endParaRPr lang="en-US" sz="3600" dirty="0"/>
          </a:p>
        </p:txBody>
      </p:sp>
      <p:sp>
        <p:nvSpPr>
          <p:cNvPr id="3" name="Content Placeholder 2"/>
          <p:cNvSpPr>
            <a:spLocks noGrp="1"/>
          </p:cNvSpPr>
          <p:nvPr>
            <p:ph sz="half" idx="1"/>
          </p:nvPr>
        </p:nvSpPr>
        <p:spPr/>
        <p:txBody>
          <a:bodyPr/>
          <a:lstStyle/>
          <a:p>
            <a:r>
              <a:rPr lang="en-US" sz="2200" dirty="0" smtClean="0"/>
              <a:t>A </a:t>
            </a:r>
            <a:r>
              <a:rPr lang="en-US" sz="2200" dirty="0"/>
              <a:t>watershed is an area of land that drains into a water body, whether it be river, lake, or ocean. </a:t>
            </a:r>
            <a:endParaRPr lang="en-US" sz="2200" dirty="0" smtClean="0"/>
          </a:p>
          <a:p>
            <a:r>
              <a:rPr lang="en-US" sz="2200" dirty="0" smtClean="0"/>
              <a:t>There </a:t>
            </a:r>
            <a:r>
              <a:rPr lang="en-US" sz="2200" dirty="0"/>
              <a:t>are different watersheds that cover </a:t>
            </a:r>
            <a:r>
              <a:rPr lang="en-US" sz="2200" dirty="0" smtClean="0"/>
              <a:t>Ohio. </a:t>
            </a:r>
          </a:p>
          <a:p>
            <a:r>
              <a:rPr lang="en-US" sz="2200" dirty="0" smtClean="0"/>
              <a:t>Every </a:t>
            </a:r>
            <a:r>
              <a:rPr lang="en-US" sz="2200" dirty="0"/>
              <a:t>inch of </a:t>
            </a:r>
            <a:r>
              <a:rPr lang="en-US" sz="2200" dirty="0" smtClean="0"/>
              <a:t>Ohio, </a:t>
            </a:r>
            <a:r>
              <a:rPr lang="en-US" sz="2200" dirty="0"/>
              <a:t>however, is covered by </a:t>
            </a:r>
            <a:r>
              <a:rPr lang="en-US" sz="2200" dirty="0" smtClean="0"/>
              <a:t>the Lake Erie Watershed or the Ohio River Watershed</a:t>
            </a:r>
            <a:r>
              <a:rPr lang="en-US" sz="2200" dirty="0"/>
              <a:t>. </a:t>
            </a:r>
            <a:endParaRPr lang="en-US" sz="2200" dirty="0" smtClean="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34000" y="1805067"/>
            <a:ext cx="3581400" cy="3781266"/>
          </a:xfrm>
        </p:spPr>
      </p:pic>
    </p:spTree>
    <p:extLst>
      <p:ext uri="{BB962C8B-B14F-4D97-AF65-F5344CB8AC3E}">
        <p14:creationId xmlns:p14="http://schemas.microsoft.com/office/powerpoint/2010/main" val="3655459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Maumee River Watershed</a:t>
            </a:r>
            <a:endParaRPr lang="en-US" sz="3600"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3955" y="1180730"/>
            <a:ext cx="5410200" cy="5410200"/>
          </a:xfrm>
        </p:spPr>
      </p:pic>
      <p:sp>
        <p:nvSpPr>
          <p:cNvPr id="3" name="Content Placeholder 2"/>
          <p:cNvSpPr>
            <a:spLocks noGrp="1"/>
          </p:cNvSpPr>
          <p:nvPr>
            <p:ph sz="half" idx="2"/>
          </p:nvPr>
        </p:nvSpPr>
        <p:spPr>
          <a:xfrm>
            <a:off x="5486400" y="1180730"/>
            <a:ext cx="3429000" cy="5406501"/>
          </a:xfrm>
        </p:spPr>
        <p:txBody>
          <a:bodyPr/>
          <a:lstStyle/>
          <a:p>
            <a:r>
              <a:rPr lang="en-US" sz="2400" dirty="0"/>
              <a:t>The Maumee River </a:t>
            </a:r>
            <a:r>
              <a:rPr lang="en-US" sz="2400" dirty="0" smtClean="0"/>
              <a:t>Watershed is part of the Lake Erie watershed, </a:t>
            </a:r>
            <a:r>
              <a:rPr lang="en-US" sz="2400" dirty="0"/>
              <a:t>but it is also possible to live in </a:t>
            </a:r>
            <a:r>
              <a:rPr lang="en-US" sz="2400" dirty="0" smtClean="0"/>
              <a:t>an even </a:t>
            </a:r>
            <a:r>
              <a:rPr lang="en-US" sz="2400" dirty="0"/>
              <a:t>smaller watershed that joins into the Maumee Watershed</a:t>
            </a:r>
            <a:r>
              <a:rPr lang="en-US" sz="2400" dirty="0" smtClean="0"/>
              <a:t>.</a:t>
            </a:r>
            <a:endParaRPr lang="en-US" sz="2400" dirty="0"/>
          </a:p>
        </p:txBody>
      </p:sp>
    </p:spTree>
    <p:extLst>
      <p:ext uri="{BB962C8B-B14F-4D97-AF65-F5344CB8AC3E}">
        <p14:creationId xmlns:p14="http://schemas.microsoft.com/office/powerpoint/2010/main" val="3176494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title"/>
          </p:nvPr>
        </p:nvSpPr>
        <p:spPr>
          <a:xfrm>
            <a:off x="1676400" y="1066800"/>
            <a:ext cx="7315200" cy="715963"/>
          </a:xfrm>
        </p:spPr>
        <p:txBody>
          <a:bodyPr/>
          <a:lstStyle/>
          <a:p>
            <a:r>
              <a:rPr lang="en-US" altLang="en-US" sz="3200" dirty="0" smtClean="0"/>
              <a:t>Forestry Merit Badge Requirements</a:t>
            </a:r>
            <a:endParaRPr lang="ru-RU" altLang="en-US" sz="3200" dirty="0"/>
          </a:p>
        </p:txBody>
      </p:sp>
      <p:sp>
        <p:nvSpPr>
          <p:cNvPr id="17414" name="Rectangle 6"/>
          <p:cNvSpPr>
            <a:spLocks noGrp="1" noChangeArrowheads="1"/>
          </p:cNvSpPr>
          <p:nvPr>
            <p:ph type="body" idx="1"/>
          </p:nvPr>
        </p:nvSpPr>
        <p:spPr>
          <a:xfrm>
            <a:off x="1600200" y="1981200"/>
            <a:ext cx="7315200" cy="4800600"/>
          </a:xfrm>
        </p:spPr>
        <p:txBody>
          <a:bodyPr/>
          <a:lstStyle/>
          <a:p>
            <a:pPr>
              <a:buFont typeface="+mj-lt"/>
              <a:buAutoNum type="arabicPeriod" startAt="4"/>
            </a:pPr>
            <a:r>
              <a:rPr lang="en-US" sz="1500" dirty="0" smtClean="0"/>
              <a:t>Describe </a:t>
            </a:r>
            <a:r>
              <a:rPr lang="en-US" sz="1500" dirty="0"/>
              <a:t>what forest management means, including the following:</a:t>
            </a:r>
          </a:p>
          <a:p>
            <a:pPr lvl="1">
              <a:buFont typeface="+mj-lt"/>
              <a:buAutoNum type="alphaLcPeriod"/>
            </a:pPr>
            <a:r>
              <a:rPr lang="en-US" sz="1500" dirty="0"/>
              <a:t>Multiple-use management </a:t>
            </a:r>
          </a:p>
          <a:p>
            <a:pPr lvl="1">
              <a:buFont typeface="+mj-lt"/>
              <a:buAutoNum type="alphaLcPeriod"/>
            </a:pPr>
            <a:r>
              <a:rPr lang="en-US" sz="1500" dirty="0"/>
              <a:t>Sustainable forest management</a:t>
            </a:r>
          </a:p>
          <a:p>
            <a:pPr lvl="1">
              <a:buFont typeface="+mj-lt"/>
              <a:buAutoNum type="alphaLcPeriod"/>
            </a:pPr>
            <a:r>
              <a:rPr lang="en-US" sz="1500" dirty="0"/>
              <a:t>Even-aged and uneven-aged management and silvicultural systems associated with each type. </a:t>
            </a:r>
          </a:p>
          <a:p>
            <a:pPr lvl="1">
              <a:buFont typeface="+mj-lt"/>
              <a:buAutoNum type="alphaLcPeriod"/>
            </a:pPr>
            <a:r>
              <a:rPr lang="en-US" sz="1500" dirty="0"/>
              <a:t>Intermediate cuttings. </a:t>
            </a:r>
          </a:p>
          <a:p>
            <a:pPr lvl="1">
              <a:buFont typeface="+mj-lt"/>
              <a:buAutoNum type="alphaLcPeriod"/>
            </a:pPr>
            <a:r>
              <a:rPr lang="en-US" sz="1500" dirty="0"/>
              <a:t>The role of prescribed burning and related forest management practices</a:t>
            </a:r>
            <a:r>
              <a:rPr lang="en-US" sz="1500" dirty="0" smtClean="0"/>
              <a:t>.</a:t>
            </a:r>
            <a:endParaRPr lang="en-US" sz="15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47750"/>
            <a:ext cx="914400" cy="933450"/>
          </a:xfrm>
          <a:prstGeom prst="rect">
            <a:avLst/>
          </a:prstGeom>
        </p:spPr>
      </p:pic>
    </p:spTree>
    <p:extLst>
      <p:ext uri="{BB962C8B-B14F-4D97-AF65-F5344CB8AC3E}">
        <p14:creationId xmlns:p14="http://schemas.microsoft.com/office/powerpoint/2010/main" val="15257574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Sandusky River Watershed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9515" y="1371600"/>
            <a:ext cx="4148969" cy="3886200"/>
          </a:xfrm>
        </p:spPr>
      </p:pic>
    </p:spTree>
    <p:extLst>
      <p:ext uri="{BB962C8B-B14F-4D97-AF65-F5344CB8AC3E}">
        <p14:creationId xmlns:p14="http://schemas.microsoft.com/office/powerpoint/2010/main" val="12023482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81000"/>
            <a:ext cx="7315200" cy="1219200"/>
          </a:xfrm>
        </p:spPr>
        <p:txBody>
          <a:bodyPr/>
          <a:lstStyle/>
          <a:p>
            <a:r>
              <a:rPr lang="en-US" sz="3600" dirty="0" smtClean="0"/>
              <a:t>Toussaint and Portage River Watershed</a:t>
            </a:r>
            <a:endParaRPr lang="en-US" sz="36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2165" y="1828800"/>
            <a:ext cx="3763670" cy="4800600"/>
          </a:xfrm>
        </p:spPr>
      </p:pic>
    </p:spTree>
    <p:extLst>
      <p:ext uri="{BB962C8B-B14F-4D97-AF65-F5344CB8AC3E}">
        <p14:creationId xmlns:p14="http://schemas.microsoft.com/office/powerpoint/2010/main" val="42888776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762000"/>
            <a:ext cx="6934200" cy="715963"/>
          </a:xfrm>
        </p:spPr>
        <p:txBody>
          <a:bodyPr/>
          <a:lstStyle/>
          <a:p>
            <a:r>
              <a:rPr lang="en-US" altLang="en-US" sz="4000" dirty="0" smtClean="0"/>
              <a:t>Requirement 4</a:t>
            </a:r>
            <a:endParaRPr lang="en-US" altLang="en-US" sz="4000" dirty="0"/>
          </a:p>
        </p:txBody>
      </p:sp>
      <p:sp>
        <p:nvSpPr>
          <p:cNvPr id="60419" name="Rectangle 3"/>
          <p:cNvSpPr>
            <a:spLocks noGrp="1" noChangeArrowheads="1"/>
          </p:cNvSpPr>
          <p:nvPr>
            <p:ph type="body" idx="1"/>
          </p:nvPr>
        </p:nvSpPr>
        <p:spPr>
          <a:xfrm>
            <a:off x="1981200" y="1447800"/>
            <a:ext cx="6934200" cy="4267200"/>
          </a:xfrm>
        </p:spPr>
        <p:txBody>
          <a:bodyPr/>
          <a:lstStyle/>
          <a:p>
            <a:pPr>
              <a:buFont typeface="+mj-lt"/>
              <a:buAutoNum type="arabicPeriod" startAt="4"/>
            </a:pPr>
            <a:r>
              <a:rPr lang="en-US" sz="1500" dirty="0"/>
              <a:t>Describe what forest management means, including the following:</a:t>
            </a:r>
          </a:p>
          <a:p>
            <a:pPr lvl="1">
              <a:buFont typeface="+mj-lt"/>
              <a:buAutoNum type="alphaLcPeriod"/>
            </a:pPr>
            <a:r>
              <a:rPr lang="en-US" sz="1500" dirty="0"/>
              <a:t>Multiple-use management </a:t>
            </a:r>
          </a:p>
          <a:p>
            <a:pPr lvl="1">
              <a:buFont typeface="+mj-lt"/>
              <a:buAutoNum type="alphaLcPeriod"/>
            </a:pPr>
            <a:r>
              <a:rPr lang="en-US" sz="1500" dirty="0"/>
              <a:t>Sustainable forest management</a:t>
            </a:r>
          </a:p>
          <a:p>
            <a:pPr lvl="1">
              <a:buFont typeface="+mj-lt"/>
              <a:buAutoNum type="alphaLcPeriod"/>
            </a:pPr>
            <a:r>
              <a:rPr lang="en-US" sz="1500" dirty="0"/>
              <a:t>Even-aged and uneven-aged management and silvicultural systems associated with each type. </a:t>
            </a:r>
          </a:p>
          <a:p>
            <a:pPr lvl="1">
              <a:buFont typeface="+mj-lt"/>
              <a:buAutoNum type="alphaLcPeriod"/>
            </a:pPr>
            <a:r>
              <a:rPr lang="en-US" sz="1500" dirty="0"/>
              <a:t>Intermediate cuttings. </a:t>
            </a:r>
          </a:p>
          <a:p>
            <a:pPr lvl="1">
              <a:buFont typeface="+mj-lt"/>
              <a:buAutoNum type="alphaLcPeriod"/>
            </a:pPr>
            <a:r>
              <a:rPr lang="en-US" sz="1500" dirty="0"/>
              <a:t>The role of prescribed burning and related forest management practices.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521008"/>
            <a:ext cx="914400" cy="933450"/>
          </a:xfrm>
          <a:prstGeom prst="rect">
            <a:avLst/>
          </a:prstGeom>
        </p:spPr>
      </p:pic>
    </p:spTree>
    <p:extLst>
      <p:ext uri="{BB962C8B-B14F-4D97-AF65-F5344CB8AC3E}">
        <p14:creationId xmlns:p14="http://schemas.microsoft.com/office/powerpoint/2010/main" val="1711358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Forest Management</a:t>
            </a:r>
            <a:endParaRPr lang="en-US" sz="3600" dirty="0"/>
          </a:p>
        </p:txBody>
      </p:sp>
      <p:sp>
        <p:nvSpPr>
          <p:cNvPr id="5" name="Content Placeholder 4"/>
          <p:cNvSpPr>
            <a:spLocks noGrp="1"/>
          </p:cNvSpPr>
          <p:nvPr>
            <p:ph sz="half" idx="1"/>
          </p:nvPr>
        </p:nvSpPr>
        <p:spPr/>
        <p:txBody>
          <a:bodyPr/>
          <a:lstStyle/>
          <a:p>
            <a:r>
              <a:rPr lang="en-US" sz="2200" dirty="0" smtClean="0"/>
              <a:t>Forest management is for maintaining and improving the health, diversity, and productivity of forests to meet the needs of current and future generations. </a:t>
            </a:r>
          </a:p>
          <a:p>
            <a:r>
              <a:rPr lang="en-US" sz="2200" dirty="0" smtClean="0"/>
              <a:t>Forest management focuses on:</a:t>
            </a:r>
          </a:p>
          <a:p>
            <a:pPr lvl="1"/>
            <a:r>
              <a:rPr lang="en-US" sz="1800" dirty="0" smtClean="0"/>
              <a:t>managing </a:t>
            </a:r>
            <a:r>
              <a:rPr lang="en-US" sz="1800" dirty="0"/>
              <a:t>vegetation, </a:t>
            </a:r>
            <a:endParaRPr lang="en-US" sz="1800" dirty="0" smtClean="0"/>
          </a:p>
          <a:p>
            <a:pPr lvl="1"/>
            <a:r>
              <a:rPr lang="en-US" sz="1800" dirty="0" smtClean="0"/>
              <a:t>restoring </a:t>
            </a:r>
            <a:r>
              <a:rPr lang="en-US" sz="1800" dirty="0"/>
              <a:t>ecosystems, </a:t>
            </a:r>
            <a:endParaRPr lang="en-US" sz="1800" dirty="0" smtClean="0"/>
          </a:p>
          <a:p>
            <a:pPr lvl="1"/>
            <a:r>
              <a:rPr lang="en-US" sz="1800" dirty="0" smtClean="0"/>
              <a:t>reducing </a:t>
            </a:r>
            <a:r>
              <a:rPr lang="en-US" sz="1800" dirty="0"/>
              <a:t>hazards, and </a:t>
            </a:r>
            <a:endParaRPr lang="en-US" sz="1800" dirty="0" smtClean="0"/>
          </a:p>
          <a:p>
            <a:pPr lvl="1"/>
            <a:r>
              <a:rPr lang="en-US" sz="1800" dirty="0" smtClean="0"/>
              <a:t>maintaining </a:t>
            </a:r>
            <a:r>
              <a:rPr lang="en-US" sz="1800" dirty="0"/>
              <a:t>forest health.</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34000" y="1305757"/>
            <a:ext cx="3581400" cy="2686050"/>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4086872"/>
            <a:ext cx="3581400" cy="2686050"/>
          </a:xfrm>
          <a:prstGeom prst="rect">
            <a:avLst/>
          </a:prstGeom>
        </p:spPr>
      </p:pic>
    </p:spTree>
    <p:extLst>
      <p:ext uri="{BB962C8B-B14F-4D97-AF65-F5344CB8AC3E}">
        <p14:creationId xmlns:p14="http://schemas.microsoft.com/office/powerpoint/2010/main" val="16348944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0531" y="0"/>
            <a:ext cx="4315288" cy="1295400"/>
          </a:xfrm>
        </p:spPr>
        <p:txBody>
          <a:bodyPr/>
          <a:lstStyle/>
          <a:p>
            <a:r>
              <a:rPr lang="en-US" sz="3600" dirty="0" smtClean="0"/>
              <a:t>Multiple Use Management</a:t>
            </a:r>
            <a:endParaRPr lang="en-US" sz="3600" dirty="0"/>
          </a:p>
        </p:txBody>
      </p:sp>
      <p:sp>
        <p:nvSpPr>
          <p:cNvPr id="3" name="Content Placeholder 2"/>
          <p:cNvSpPr>
            <a:spLocks noGrp="1"/>
          </p:cNvSpPr>
          <p:nvPr>
            <p:ph idx="1"/>
          </p:nvPr>
        </p:nvSpPr>
        <p:spPr>
          <a:xfrm>
            <a:off x="1600200" y="1295400"/>
            <a:ext cx="4267200" cy="4800600"/>
          </a:xfrm>
        </p:spPr>
        <p:txBody>
          <a:bodyPr/>
          <a:lstStyle/>
          <a:p>
            <a:r>
              <a:rPr lang="en-US" sz="2400" dirty="0" smtClean="0"/>
              <a:t>Multiple-use </a:t>
            </a:r>
            <a:r>
              <a:rPr lang="en-US" sz="2400" dirty="0"/>
              <a:t>management addresses the desires of a broad range of forest users.</a:t>
            </a:r>
          </a:p>
          <a:p>
            <a:r>
              <a:rPr lang="en-US" sz="2400" dirty="0"/>
              <a:t>Harvesting, recreation, wildlife, and other interests are all considered in </a:t>
            </a:r>
            <a:r>
              <a:rPr lang="en-US" sz="2400" dirty="0" smtClean="0"/>
              <a:t>multiple-use forest </a:t>
            </a:r>
            <a:r>
              <a:rPr lang="en-US" sz="2400" dirty="0"/>
              <a:t>plans.</a:t>
            </a:r>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5742" y="152400"/>
            <a:ext cx="2915205" cy="194347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5742" y="2187975"/>
            <a:ext cx="2915205" cy="202903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5742" y="4296542"/>
            <a:ext cx="2915205" cy="2437435"/>
          </a:xfrm>
          <a:prstGeom prst="rect">
            <a:avLst/>
          </a:prstGeom>
        </p:spPr>
      </p:pic>
    </p:spTree>
    <p:extLst>
      <p:ext uri="{BB962C8B-B14F-4D97-AF65-F5344CB8AC3E}">
        <p14:creationId xmlns:p14="http://schemas.microsoft.com/office/powerpoint/2010/main" val="1584733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Sustainable Forest Management</a:t>
            </a:r>
            <a:endParaRPr lang="en-US" sz="3600" dirty="0"/>
          </a:p>
        </p:txBody>
      </p:sp>
      <p:sp>
        <p:nvSpPr>
          <p:cNvPr id="3" name="Content Placeholder 2"/>
          <p:cNvSpPr>
            <a:spLocks noGrp="1"/>
          </p:cNvSpPr>
          <p:nvPr>
            <p:ph sz="half" idx="1"/>
          </p:nvPr>
        </p:nvSpPr>
        <p:spPr>
          <a:xfrm>
            <a:off x="1600200" y="1295400"/>
            <a:ext cx="3581400" cy="3200400"/>
          </a:xfrm>
        </p:spPr>
        <p:txBody>
          <a:bodyPr/>
          <a:lstStyle/>
          <a:p>
            <a:r>
              <a:rPr lang="en-US" sz="2000" dirty="0"/>
              <a:t>Sustainable forest management takes forest planning </a:t>
            </a:r>
            <a:r>
              <a:rPr lang="en-US" sz="2000" dirty="0" smtClean="0"/>
              <a:t>a step </a:t>
            </a:r>
            <a:r>
              <a:rPr lang="en-US" sz="2000" dirty="0"/>
              <a:t>further by emphasizing the importance of considering </a:t>
            </a:r>
            <a:r>
              <a:rPr lang="en-US" sz="2000" dirty="0" smtClean="0"/>
              <a:t>the needs </a:t>
            </a:r>
            <a:r>
              <a:rPr lang="en-US" sz="2000" dirty="0"/>
              <a:t>of today’s forest users while also ensuring that </a:t>
            </a:r>
            <a:r>
              <a:rPr lang="en-US" sz="2000" dirty="0" smtClean="0"/>
              <a:t>future generations </a:t>
            </a:r>
            <a:r>
              <a:rPr lang="en-US" sz="2000" dirty="0"/>
              <a:t>will be able to enjoy healthy forests</a:t>
            </a:r>
            <a:r>
              <a:rPr lang="en-US" sz="2000" dirty="0" smtClean="0"/>
              <a:t>.</a:t>
            </a:r>
          </a:p>
        </p:txBody>
      </p:sp>
      <p:sp>
        <p:nvSpPr>
          <p:cNvPr id="7" name="Content Placeholder 6"/>
          <p:cNvSpPr>
            <a:spLocks noGrp="1"/>
          </p:cNvSpPr>
          <p:nvPr>
            <p:ph sz="half" idx="2"/>
          </p:nvPr>
        </p:nvSpPr>
        <p:spPr>
          <a:xfrm>
            <a:off x="1600200" y="4437355"/>
            <a:ext cx="7467600" cy="2057400"/>
          </a:xfrm>
        </p:spPr>
        <p:txBody>
          <a:bodyPr/>
          <a:lstStyle/>
          <a:p>
            <a:r>
              <a:rPr lang="en-US" sz="2000" dirty="0"/>
              <a:t>Sustainable management views forests as sources of raw materials and recreation, but it also involves stewardship that gives full attention to caring for wildlife habitat, increasing the diversity of species, and protecting the quality of the air, water, and soil.</a:t>
            </a:r>
          </a:p>
          <a:p>
            <a:endParaRPr lang="en-US" sz="2000" dirty="0"/>
          </a:p>
        </p:txBody>
      </p:sp>
      <p:pic>
        <p:nvPicPr>
          <p:cNvPr id="8"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305148" y="1354238"/>
            <a:ext cx="3581400" cy="308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551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Even-Aged Management</a:t>
            </a:r>
            <a:endParaRPr lang="en-US" sz="3600" dirty="0"/>
          </a:p>
        </p:txBody>
      </p:sp>
      <p:sp>
        <p:nvSpPr>
          <p:cNvPr id="3" name="Content Placeholder 2"/>
          <p:cNvSpPr>
            <a:spLocks noGrp="1"/>
          </p:cNvSpPr>
          <p:nvPr>
            <p:ph idx="1"/>
          </p:nvPr>
        </p:nvSpPr>
        <p:spPr>
          <a:xfrm>
            <a:off x="1600200" y="1295400"/>
            <a:ext cx="3200400" cy="4800600"/>
          </a:xfrm>
        </p:spPr>
        <p:txBody>
          <a:bodyPr/>
          <a:lstStyle/>
          <a:p>
            <a:r>
              <a:rPr lang="en-US" sz="1800" dirty="0"/>
              <a:t>Systems that result in trees of approximately </a:t>
            </a:r>
            <a:r>
              <a:rPr lang="en-US" sz="1800" dirty="0" smtClean="0"/>
              <a:t>the same </a:t>
            </a:r>
            <a:r>
              <a:rPr lang="en-US" sz="1800" dirty="0"/>
              <a:t>age are called </a:t>
            </a:r>
            <a:r>
              <a:rPr lang="en-US" sz="1800" i="1" dirty="0"/>
              <a:t>even-aged </a:t>
            </a:r>
            <a:r>
              <a:rPr lang="en-US" sz="1800" dirty="0"/>
              <a:t>systems</a:t>
            </a:r>
            <a:r>
              <a:rPr lang="en-US" sz="1800" dirty="0" smtClean="0"/>
              <a:t>.</a:t>
            </a:r>
          </a:p>
          <a:p>
            <a:r>
              <a:rPr lang="en-US" sz="1800" dirty="0"/>
              <a:t>There are three classic even-aged silvicultural systems:</a:t>
            </a:r>
          </a:p>
          <a:p>
            <a:pPr lvl="1"/>
            <a:r>
              <a:rPr lang="en-US" sz="1600" dirty="0"/>
              <a:t>Clear-cut</a:t>
            </a:r>
          </a:p>
          <a:p>
            <a:pPr lvl="1"/>
            <a:r>
              <a:rPr lang="en-US" sz="1600" dirty="0"/>
              <a:t>Seed-tree</a:t>
            </a:r>
          </a:p>
          <a:p>
            <a:pPr lvl="1"/>
            <a:r>
              <a:rPr lang="en-US" sz="1600" dirty="0" err="1"/>
              <a:t>Shelterwood</a:t>
            </a:r>
            <a:endParaRPr lang="en-US" sz="1600" dirty="0"/>
          </a:p>
          <a:p>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7973" y="1371600"/>
            <a:ext cx="4000500" cy="3200400"/>
          </a:xfrm>
          <a:prstGeom prst="rect">
            <a:avLst/>
          </a:prstGeom>
        </p:spPr>
      </p:pic>
    </p:spTree>
    <p:extLst>
      <p:ext uri="{BB962C8B-B14F-4D97-AF65-F5344CB8AC3E}">
        <p14:creationId xmlns:p14="http://schemas.microsoft.com/office/powerpoint/2010/main" val="24626658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Clear-Cut System</a:t>
            </a:r>
            <a:endParaRPr lang="en-US" sz="3600" dirty="0"/>
          </a:p>
        </p:txBody>
      </p:sp>
      <p:sp>
        <p:nvSpPr>
          <p:cNvPr id="3" name="Content Placeholder 2"/>
          <p:cNvSpPr>
            <a:spLocks noGrp="1"/>
          </p:cNvSpPr>
          <p:nvPr>
            <p:ph idx="1"/>
          </p:nvPr>
        </p:nvSpPr>
        <p:spPr>
          <a:xfrm>
            <a:off x="1676400" y="3886200"/>
            <a:ext cx="7239000" cy="2590800"/>
          </a:xfrm>
        </p:spPr>
        <p:txBody>
          <a:bodyPr/>
          <a:lstStyle/>
          <a:p>
            <a:r>
              <a:rPr lang="en-US" sz="2000" dirty="0" smtClean="0"/>
              <a:t>In the </a:t>
            </a:r>
            <a:r>
              <a:rPr lang="en-US" sz="2000" b="1" dirty="0" smtClean="0"/>
              <a:t>clear-cut </a:t>
            </a:r>
            <a:r>
              <a:rPr lang="en-US" sz="2000" b="1" dirty="0"/>
              <a:t>system</a:t>
            </a:r>
            <a:r>
              <a:rPr lang="en-US" sz="2000" dirty="0"/>
              <a:t>, all the trees in a unit are harvested in one operation, and the area usually is reforested by planting, unless abundant natural seeding is expected. </a:t>
            </a:r>
            <a:endParaRPr lang="en-US" sz="2000" dirty="0" smtClean="0"/>
          </a:p>
          <a:p>
            <a:r>
              <a:rPr lang="en-US" sz="2000" dirty="0" smtClean="0"/>
              <a:t>Units </a:t>
            </a:r>
            <a:r>
              <a:rPr lang="en-US" sz="2000" dirty="0"/>
              <a:t>can vary in size and shape, but generally harvesting anything larger than a group selection (one to three acres, depending on the size of the dominant trees for the site) can be called a clear-cut system.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1096963"/>
            <a:ext cx="3810000" cy="2533650"/>
          </a:xfrm>
          <a:prstGeom prst="rect">
            <a:avLst/>
          </a:prstGeom>
        </p:spPr>
      </p:pic>
    </p:spTree>
    <p:extLst>
      <p:ext uri="{BB962C8B-B14F-4D97-AF65-F5344CB8AC3E}">
        <p14:creationId xmlns:p14="http://schemas.microsoft.com/office/powerpoint/2010/main" val="20539266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Seed-Tree System</a:t>
            </a:r>
            <a:endParaRPr lang="en-US" sz="3600" dirty="0"/>
          </a:p>
        </p:txBody>
      </p:sp>
      <p:sp>
        <p:nvSpPr>
          <p:cNvPr id="3" name="Content Placeholder 2"/>
          <p:cNvSpPr>
            <a:spLocks noGrp="1"/>
          </p:cNvSpPr>
          <p:nvPr>
            <p:ph idx="1"/>
          </p:nvPr>
        </p:nvSpPr>
        <p:spPr>
          <a:xfrm>
            <a:off x="1600200" y="4419600"/>
            <a:ext cx="7315200" cy="1676400"/>
          </a:xfrm>
        </p:spPr>
        <p:txBody>
          <a:bodyPr/>
          <a:lstStyle/>
          <a:p>
            <a:r>
              <a:rPr lang="en-US" sz="2000" dirty="0"/>
              <a:t>The </a:t>
            </a:r>
            <a:r>
              <a:rPr lang="en-US" sz="2000" b="1" dirty="0"/>
              <a:t>seed-tree system</a:t>
            </a:r>
            <a:r>
              <a:rPr lang="en-US" sz="2000" dirty="0"/>
              <a:t> is like a clear-cut system, except that five to ten trees per acre are left evenly distributed across the site to produce tree seed. </a:t>
            </a:r>
            <a:endParaRPr lang="en-US" sz="2000" dirty="0" smtClean="0"/>
          </a:p>
          <a:p>
            <a:r>
              <a:rPr lang="en-US" sz="2000" dirty="0" smtClean="0"/>
              <a:t>The </a:t>
            </a:r>
            <a:r>
              <a:rPr lang="en-US" sz="2000" dirty="0"/>
              <a:t>seed trees are usually harvested after new seedlings are established.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900" y="1110281"/>
            <a:ext cx="4861549" cy="3233120"/>
          </a:xfrm>
          <a:prstGeom prst="rect">
            <a:avLst/>
          </a:prstGeom>
        </p:spPr>
      </p:pic>
    </p:spTree>
    <p:extLst>
      <p:ext uri="{BB962C8B-B14F-4D97-AF65-F5344CB8AC3E}">
        <p14:creationId xmlns:p14="http://schemas.microsoft.com/office/powerpoint/2010/main" val="32503874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err="1" smtClean="0"/>
              <a:t>Shelterwood</a:t>
            </a:r>
            <a:r>
              <a:rPr lang="en-US" sz="3600" dirty="0" smtClean="0"/>
              <a:t> System</a:t>
            </a:r>
            <a:endParaRPr lang="en-US" sz="3600" dirty="0"/>
          </a:p>
        </p:txBody>
      </p:sp>
      <p:sp>
        <p:nvSpPr>
          <p:cNvPr id="3" name="Content Placeholder 2"/>
          <p:cNvSpPr>
            <a:spLocks noGrp="1"/>
          </p:cNvSpPr>
          <p:nvPr>
            <p:ph idx="1"/>
          </p:nvPr>
        </p:nvSpPr>
        <p:spPr>
          <a:xfrm>
            <a:off x="1600200" y="1295400"/>
            <a:ext cx="4857750" cy="5410200"/>
          </a:xfrm>
        </p:spPr>
        <p:txBody>
          <a:bodyPr/>
          <a:lstStyle/>
          <a:p>
            <a:r>
              <a:rPr lang="en-US" sz="1800" dirty="0"/>
              <a:t>The </a:t>
            </a:r>
            <a:r>
              <a:rPr lang="en-US" sz="1800" b="1" dirty="0" err="1"/>
              <a:t>shelterwood</a:t>
            </a:r>
            <a:r>
              <a:rPr lang="en-US" sz="1800" b="1" dirty="0"/>
              <a:t> system</a:t>
            </a:r>
            <a:r>
              <a:rPr lang="en-US" sz="1800" dirty="0"/>
              <a:t> is similar to the seed-tree system, except that more trees are left to shelter the site on which new seedlings will be regenerating. </a:t>
            </a:r>
            <a:endParaRPr lang="en-US" sz="1800" dirty="0" smtClean="0"/>
          </a:p>
          <a:p>
            <a:r>
              <a:rPr lang="en-US" sz="1800" dirty="0" smtClean="0"/>
              <a:t>This </a:t>
            </a:r>
            <a:r>
              <a:rPr lang="en-US" sz="1800" dirty="0"/>
              <a:t>system is commonly used on hot, dry sites and where aesthetic qualities are critical. </a:t>
            </a:r>
            <a:endParaRPr lang="en-US" sz="1800" dirty="0" smtClean="0"/>
          </a:p>
          <a:p>
            <a:r>
              <a:rPr lang="en-US" sz="1800" dirty="0" err="1" smtClean="0"/>
              <a:t>Shelterwood</a:t>
            </a:r>
            <a:r>
              <a:rPr lang="en-US" sz="1800" dirty="0" smtClean="0"/>
              <a:t> </a:t>
            </a:r>
            <a:r>
              <a:rPr lang="en-US" sz="1800" dirty="0"/>
              <a:t>harvests may be made in two or three entries, with small trees removed in one harvest, more trees removed in a second “seed cut,” and seed trees removed in a third harvest after new seedlings are established. </a:t>
            </a:r>
            <a:endParaRPr lang="en-US" sz="1800" dirty="0" smtClean="0"/>
          </a:p>
          <a:p>
            <a:r>
              <a:rPr lang="en-US" sz="1800" dirty="0" smtClean="0"/>
              <a:t>In </a:t>
            </a:r>
            <a:r>
              <a:rPr lang="en-US" sz="1800" dirty="0"/>
              <a:t>some regions of the United States, </a:t>
            </a:r>
            <a:r>
              <a:rPr lang="en-US" sz="1800" dirty="0" err="1"/>
              <a:t>shelterwood</a:t>
            </a:r>
            <a:r>
              <a:rPr lang="en-US" sz="1800" dirty="0"/>
              <a:t> cuts are commonly done in two cuts, like with the seed-tree method but with more trees left to provide seed before the final harvest.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486" y="1371600"/>
            <a:ext cx="2533650" cy="3810000"/>
          </a:xfrm>
          <a:prstGeom prst="rect">
            <a:avLst/>
          </a:prstGeom>
        </p:spPr>
      </p:pic>
    </p:spTree>
    <p:extLst>
      <p:ext uri="{BB962C8B-B14F-4D97-AF65-F5344CB8AC3E}">
        <p14:creationId xmlns:p14="http://schemas.microsoft.com/office/powerpoint/2010/main" val="554751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title"/>
          </p:nvPr>
        </p:nvSpPr>
        <p:spPr>
          <a:xfrm>
            <a:off x="1676400" y="331787"/>
            <a:ext cx="7315200" cy="715963"/>
          </a:xfrm>
        </p:spPr>
        <p:txBody>
          <a:bodyPr/>
          <a:lstStyle/>
          <a:p>
            <a:r>
              <a:rPr lang="en-US" altLang="en-US" sz="3200" dirty="0" smtClean="0"/>
              <a:t>Forestry Merit Badge Requirements</a:t>
            </a:r>
            <a:endParaRPr lang="ru-RU" altLang="en-US" sz="3200" dirty="0"/>
          </a:p>
        </p:txBody>
      </p:sp>
      <p:sp>
        <p:nvSpPr>
          <p:cNvPr id="17414" name="Rectangle 6"/>
          <p:cNvSpPr>
            <a:spLocks noGrp="1" noChangeArrowheads="1"/>
          </p:cNvSpPr>
          <p:nvPr>
            <p:ph type="body" idx="1"/>
          </p:nvPr>
        </p:nvSpPr>
        <p:spPr>
          <a:xfrm>
            <a:off x="1600200" y="1058106"/>
            <a:ext cx="7315200" cy="5571293"/>
          </a:xfrm>
        </p:spPr>
        <p:txBody>
          <a:bodyPr/>
          <a:lstStyle/>
          <a:p>
            <a:pPr>
              <a:buFont typeface="+mj-lt"/>
              <a:buAutoNum type="arabicPeriod" startAt="5"/>
            </a:pPr>
            <a:r>
              <a:rPr lang="en-US" sz="1500" dirty="0" smtClean="0"/>
              <a:t>With </a:t>
            </a:r>
            <a:r>
              <a:rPr lang="en-US" sz="1500" dirty="0"/>
              <a:t>your parent's and counselor's approval, do ONE of the following:</a:t>
            </a:r>
          </a:p>
          <a:p>
            <a:pPr lvl="1">
              <a:buFont typeface="+mj-lt"/>
              <a:buAutoNum type="alphaLcPeriod"/>
            </a:pPr>
            <a:r>
              <a:rPr lang="en-US" sz="1500" dirty="0"/>
              <a:t>Visit a managed public or private forest area with its manager or a forester familiar with it. Write a brief report describing the type of forest, the management objectives, and the forestry techniques used to achieve the objectives.</a:t>
            </a:r>
          </a:p>
          <a:p>
            <a:pPr lvl="1">
              <a:buFont typeface="+mj-lt"/>
              <a:buAutoNum type="alphaLcPeriod"/>
            </a:pPr>
            <a:r>
              <a:rPr lang="en-US" sz="1500" dirty="0"/>
              <a:t>Take a trip to a logging operation or wood-using industrial plant and write a brief report describing: </a:t>
            </a:r>
          </a:p>
          <a:p>
            <a:pPr lvl="2">
              <a:buFont typeface="+mj-lt"/>
              <a:buAutoNum type="arabicPeriod"/>
            </a:pPr>
            <a:r>
              <a:rPr lang="en-US" sz="1500" dirty="0"/>
              <a:t>The species and size of trees being harvested or used and the location of the harvest area or manufacturer. </a:t>
            </a:r>
          </a:p>
          <a:p>
            <a:pPr lvl="2">
              <a:buFont typeface="+mj-lt"/>
              <a:buAutoNum type="arabicPeriod"/>
            </a:pPr>
            <a:r>
              <a:rPr lang="en-US" sz="1500" dirty="0"/>
              <a:t>The origin of the forest or stands of trees being utilized (e.g., planted or natural)</a:t>
            </a:r>
          </a:p>
          <a:p>
            <a:pPr lvl="2">
              <a:buFont typeface="+mj-lt"/>
              <a:buAutoNum type="arabicPeriod"/>
            </a:pPr>
            <a:r>
              <a:rPr lang="en-US" sz="1500" dirty="0"/>
              <a:t>The forest's successional stage. What is its future? </a:t>
            </a:r>
          </a:p>
          <a:p>
            <a:pPr lvl="2">
              <a:buFont typeface="+mj-lt"/>
              <a:buAutoNum type="arabicPeriod"/>
            </a:pPr>
            <a:r>
              <a:rPr lang="en-US" sz="1500" dirty="0"/>
              <a:t>Where the trees are coming from (land ownership) or where they are going (type of mill or processing plant)</a:t>
            </a:r>
          </a:p>
          <a:p>
            <a:pPr lvl="2">
              <a:buFont typeface="+mj-lt"/>
              <a:buAutoNum type="arabicPeriod"/>
            </a:pPr>
            <a:r>
              <a:rPr lang="en-US" sz="1500" dirty="0"/>
              <a:t>The products that are made from the trees </a:t>
            </a:r>
          </a:p>
          <a:p>
            <a:pPr lvl="2">
              <a:buFont typeface="+mj-lt"/>
              <a:buAutoNum type="arabicPeriod"/>
            </a:pPr>
            <a:r>
              <a:rPr lang="en-US" sz="1500" dirty="0"/>
              <a:t>How the products are made and used. </a:t>
            </a:r>
          </a:p>
          <a:p>
            <a:pPr lvl="2">
              <a:buFont typeface="+mj-lt"/>
              <a:buAutoNum type="arabicPeriod"/>
            </a:pPr>
            <a:r>
              <a:rPr lang="en-US" sz="1500" dirty="0"/>
              <a:t>How waste materials from the logging operation or manufacturing plant are disposed of or utilized.</a:t>
            </a:r>
          </a:p>
          <a:p>
            <a:pPr lvl="1">
              <a:buFont typeface="+mj-lt"/>
              <a:buAutoNum type="alphaLcPeriod"/>
            </a:pPr>
            <a:r>
              <a:rPr lang="en-US" sz="1500" dirty="0"/>
              <a:t>Take part in a forest-fire prevention campaign in cooperation with your local fire warden, state wildfire agency, forester, or counselor. Write a brief report describing the campaign, how it will help prevent wildfires, and your part in it</a:t>
            </a:r>
            <a:r>
              <a:rPr lang="en-US" sz="1500" dirty="0" smtClean="0"/>
              <a:t>.</a:t>
            </a:r>
            <a:endParaRPr lang="en-US" sz="15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31787"/>
            <a:ext cx="914400" cy="933450"/>
          </a:xfrm>
          <a:prstGeom prst="rect">
            <a:avLst/>
          </a:prstGeom>
        </p:spPr>
      </p:pic>
    </p:spTree>
    <p:extLst>
      <p:ext uri="{BB962C8B-B14F-4D97-AF65-F5344CB8AC3E}">
        <p14:creationId xmlns:p14="http://schemas.microsoft.com/office/powerpoint/2010/main" val="33844306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Uneven-Aged Management</a:t>
            </a:r>
            <a:endParaRPr lang="en-US" sz="3600" dirty="0"/>
          </a:p>
        </p:txBody>
      </p:sp>
      <p:sp>
        <p:nvSpPr>
          <p:cNvPr id="5" name="Content Placeholder 4"/>
          <p:cNvSpPr>
            <a:spLocks noGrp="1"/>
          </p:cNvSpPr>
          <p:nvPr>
            <p:ph sz="half" idx="2"/>
          </p:nvPr>
        </p:nvSpPr>
        <p:spPr/>
        <p:txBody>
          <a:bodyPr/>
          <a:lstStyle/>
          <a:p>
            <a:r>
              <a:rPr lang="en-US" sz="2000" dirty="0"/>
              <a:t>Systems that result in trees of many ages are termed </a:t>
            </a:r>
            <a:r>
              <a:rPr lang="en-US" sz="2000" i="1" dirty="0"/>
              <a:t>uneven-aged </a:t>
            </a:r>
            <a:r>
              <a:rPr lang="en-US" sz="2000" dirty="0"/>
              <a:t>systems.</a:t>
            </a:r>
          </a:p>
          <a:p>
            <a:r>
              <a:rPr lang="en-US" sz="2000" dirty="0"/>
              <a:t>The selection method is method used to re-generate uneven-aged forests. </a:t>
            </a:r>
          </a:p>
          <a:p>
            <a:r>
              <a:rPr lang="en-US" sz="2000" dirty="0"/>
              <a:t>There are two variations of the selection method:</a:t>
            </a:r>
          </a:p>
          <a:p>
            <a:pPr lvl="1"/>
            <a:r>
              <a:rPr lang="en-US" sz="1800" dirty="0"/>
              <a:t>Single tree </a:t>
            </a:r>
          </a:p>
          <a:p>
            <a:pPr lvl="1"/>
            <a:r>
              <a:rPr lang="en-US" sz="1800" dirty="0"/>
              <a:t>Group selection. </a:t>
            </a:r>
          </a:p>
          <a:p>
            <a:endParaRPr lang="en-US" sz="2000"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00200" y="1447800"/>
            <a:ext cx="3581400" cy="2686050"/>
          </a:xfrm>
          <a:prstGeom prst="rect">
            <a:avLst/>
          </a:prstGeom>
        </p:spPr>
      </p:pic>
    </p:spTree>
    <p:extLst>
      <p:ext uri="{BB962C8B-B14F-4D97-AF65-F5344CB8AC3E}">
        <p14:creationId xmlns:p14="http://schemas.microsoft.com/office/powerpoint/2010/main" val="24258836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Single Tree Selection Method</a:t>
            </a:r>
            <a:endParaRPr lang="en-US" sz="3600" dirty="0"/>
          </a:p>
        </p:txBody>
      </p:sp>
      <p:sp>
        <p:nvSpPr>
          <p:cNvPr id="3" name="Content Placeholder 2"/>
          <p:cNvSpPr>
            <a:spLocks noGrp="1"/>
          </p:cNvSpPr>
          <p:nvPr>
            <p:ph idx="1"/>
          </p:nvPr>
        </p:nvSpPr>
        <p:spPr>
          <a:xfrm>
            <a:off x="1676399" y="3204366"/>
            <a:ext cx="7315200" cy="3581400"/>
          </a:xfrm>
        </p:spPr>
        <p:txBody>
          <a:bodyPr/>
          <a:lstStyle/>
          <a:p>
            <a:r>
              <a:rPr lang="en-US" sz="1800" dirty="0"/>
              <a:t>With this method, single mature trees are harvested from the forest. </a:t>
            </a:r>
          </a:p>
          <a:p>
            <a:r>
              <a:rPr lang="en-US" sz="1800" dirty="0"/>
              <a:t>Harvesting mature trees in a forest will create vacancies within the upper tree crown level. </a:t>
            </a:r>
            <a:endParaRPr lang="en-US" sz="1800" dirty="0" smtClean="0"/>
          </a:p>
          <a:p>
            <a:r>
              <a:rPr lang="en-US" sz="1800" dirty="0" smtClean="0"/>
              <a:t>These </a:t>
            </a:r>
            <a:r>
              <a:rPr lang="en-US" sz="1800" dirty="0"/>
              <a:t>vacancies will cause the surrounding trees to grow faster and these trees will </a:t>
            </a:r>
            <a:r>
              <a:rPr lang="en-US" sz="1800" dirty="0" smtClean="0"/>
              <a:t>eventually </a:t>
            </a:r>
            <a:r>
              <a:rPr lang="en-US" sz="1800" dirty="0"/>
              <a:t>fill the crown void. </a:t>
            </a:r>
            <a:endParaRPr lang="en-US" sz="1800" dirty="0" smtClean="0"/>
          </a:p>
          <a:p>
            <a:r>
              <a:rPr lang="en-US" sz="1800" dirty="0" smtClean="0"/>
              <a:t>New </a:t>
            </a:r>
            <a:r>
              <a:rPr lang="en-US" sz="1800" dirty="0"/>
              <a:t>seedlings established in the opening will be exposed to shade. </a:t>
            </a:r>
            <a:endParaRPr lang="en-US" sz="1800" dirty="0" smtClean="0"/>
          </a:p>
          <a:p>
            <a:r>
              <a:rPr lang="en-US" sz="1800" dirty="0" smtClean="0"/>
              <a:t>Only </a:t>
            </a:r>
            <a:r>
              <a:rPr lang="en-US" sz="1800" dirty="0"/>
              <a:t>trees which survive in the shade will grow and develop under these conditions. </a:t>
            </a:r>
          </a:p>
          <a:p>
            <a:endParaRPr lang="en-US" sz="1800" dirty="0"/>
          </a:p>
        </p:txBody>
      </p:sp>
      <p:pic>
        <p:nvPicPr>
          <p:cNvPr id="5" name="Picture 4"/>
          <p:cNvPicPr>
            <a:picLocks noChangeAspect="1"/>
          </p:cNvPicPr>
          <p:nvPr/>
        </p:nvPicPr>
        <p:blipFill>
          <a:blip r:embed="rId2"/>
          <a:stretch>
            <a:fillRect/>
          </a:stretch>
        </p:blipFill>
        <p:spPr>
          <a:xfrm>
            <a:off x="1676399" y="1177130"/>
            <a:ext cx="7117619" cy="1947069"/>
          </a:xfrm>
          <a:prstGeom prst="rect">
            <a:avLst/>
          </a:prstGeom>
        </p:spPr>
      </p:pic>
    </p:spTree>
    <p:extLst>
      <p:ext uri="{BB962C8B-B14F-4D97-AF65-F5344CB8AC3E}">
        <p14:creationId xmlns:p14="http://schemas.microsoft.com/office/powerpoint/2010/main" val="39190359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Group Selection Method</a:t>
            </a:r>
            <a:endParaRPr lang="en-US" sz="3600" dirty="0"/>
          </a:p>
        </p:txBody>
      </p:sp>
      <p:sp>
        <p:nvSpPr>
          <p:cNvPr id="3" name="Content Placeholder 2"/>
          <p:cNvSpPr>
            <a:spLocks noGrp="1"/>
          </p:cNvSpPr>
          <p:nvPr>
            <p:ph idx="1"/>
          </p:nvPr>
        </p:nvSpPr>
        <p:spPr>
          <a:xfrm>
            <a:off x="1676400" y="3224335"/>
            <a:ext cx="7315200" cy="1905000"/>
          </a:xfrm>
        </p:spPr>
        <p:txBody>
          <a:bodyPr/>
          <a:lstStyle/>
          <a:p>
            <a:r>
              <a:rPr lang="en-US" sz="2000" dirty="0"/>
              <a:t>In the group selection method, trees are harvested in small groups. </a:t>
            </a:r>
            <a:endParaRPr lang="en-US" sz="2000" dirty="0" smtClean="0"/>
          </a:p>
          <a:p>
            <a:r>
              <a:rPr lang="en-US" sz="2000" dirty="0" smtClean="0"/>
              <a:t>The </a:t>
            </a:r>
            <a:r>
              <a:rPr lang="en-US" sz="2000" dirty="0"/>
              <a:t>larger openings will have conditions, at least near the center of the opening, that are most suitable for </a:t>
            </a:r>
            <a:r>
              <a:rPr lang="en-US" sz="2000" dirty="0" smtClean="0"/>
              <a:t>regeneration </a:t>
            </a:r>
            <a:r>
              <a:rPr lang="en-US" sz="2000" dirty="0"/>
              <a:t>of trees needing full sunlight. </a:t>
            </a:r>
          </a:p>
        </p:txBody>
      </p:sp>
      <p:pic>
        <p:nvPicPr>
          <p:cNvPr id="5" name="Picture 4"/>
          <p:cNvPicPr>
            <a:picLocks noChangeAspect="1"/>
          </p:cNvPicPr>
          <p:nvPr/>
        </p:nvPicPr>
        <p:blipFill>
          <a:blip r:embed="rId2"/>
          <a:stretch>
            <a:fillRect/>
          </a:stretch>
        </p:blipFill>
        <p:spPr>
          <a:xfrm>
            <a:off x="1676400" y="1230951"/>
            <a:ext cx="7010400" cy="1827865"/>
          </a:xfrm>
          <a:prstGeom prst="rect">
            <a:avLst/>
          </a:prstGeom>
        </p:spPr>
      </p:pic>
    </p:spTree>
    <p:extLst>
      <p:ext uri="{BB962C8B-B14F-4D97-AF65-F5344CB8AC3E}">
        <p14:creationId xmlns:p14="http://schemas.microsoft.com/office/powerpoint/2010/main" val="35045239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7315200" cy="715963"/>
          </a:xfrm>
        </p:spPr>
        <p:txBody>
          <a:bodyPr/>
          <a:lstStyle/>
          <a:p>
            <a:r>
              <a:rPr lang="en-US" sz="3600" dirty="0" smtClean="0"/>
              <a:t>Intermediate Cuttings</a:t>
            </a:r>
            <a:endParaRPr lang="en-US" sz="3600" dirty="0"/>
          </a:p>
        </p:txBody>
      </p:sp>
      <p:sp>
        <p:nvSpPr>
          <p:cNvPr id="3" name="Content Placeholder 2"/>
          <p:cNvSpPr>
            <a:spLocks noGrp="1"/>
          </p:cNvSpPr>
          <p:nvPr>
            <p:ph idx="1"/>
          </p:nvPr>
        </p:nvSpPr>
        <p:spPr>
          <a:xfrm>
            <a:off x="1676400" y="3429000"/>
            <a:ext cx="7315200" cy="3200400"/>
          </a:xfrm>
        </p:spPr>
        <p:txBody>
          <a:bodyPr/>
          <a:lstStyle/>
          <a:p>
            <a:r>
              <a:rPr lang="en-US" sz="1800" dirty="0" smtClean="0"/>
              <a:t>A </a:t>
            </a:r>
            <a:r>
              <a:rPr lang="en-US" sz="1800" dirty="0"/>
              <a:t>tree needs a place in the sun, soil of its own, and </a:t>
            </a:r>
            <a:r>
              <a:rPr lang="en-US" sz="1800" dirty="0" smtClean="0"/>
              <a:t>room to </a:t>
            </a:r>
            <a:r>
              <a:rPr lang="en-US" sz="1800" dirty="0"/>
              <a:t>expand if it is to thrive. </a:t>
            </a:r>
            <a:endParaRPr lang="en-US" sz="1800" dirty="0" smtClean="0"/>
          </a:p>
          <a:p>
            <a:r>
              <a:rPr lang="en-US" sz="1800" dirty="0" smtClean="0"/>
              <a:t>When </a:t>
            </a:r>
            <a:r>
              <a:rPr lang="en-US" sz="1800" dirty="0"/>
              <a:t>a stand of trees is too dense, </a:t>
            </a:r>
            <a:r>
              <a:rPr lang="en-US" sz="1800" dirty="0" smtClean="0"/>
              <a:t>a professional </a:t>
            </a:r>
            <a:r>
              <a:rPr lang="en-US" sz="1800" dirty="0"/>
              <a:t>forester may prescribe </a:t>
            </a:r>
            <a:r>
              <a:rPr lang="en-US" sz="1800" i="1" dirty="0"/>
              <a:t>thinning </a:t>
            </a:r>
            <a:r>
              <a:rPr lang="en-US" sz="1800" dirty="0"/>
              <a:t>to ease the </a:t>
            </a:r>
            <a:r>
              <a:rPr lang="en-US" sz="1800" dirty="0" smtClean="0"/>
              <a:t>competition and </a:t>
            </a:r>
            <a:r>
              <a:rPr lang="en-US" sz="1800" dirty="0"/>
              <a:t>to accelerate growth of the trees that remain. </a:t>
            </a:r>
            <a:endParaRPr lang="en-US" sz="1800" dirty="0" smtClean="0"/>
          </a:p>
          <a:p>
            <a:r>
              <a:rPr lang="en-US" sz="1800" dirty="0" smtClean="0"/>
              <a:t>The </a:t>
            </a:r>
            <a:r>
              <a:rPr lang="en-US" sz="1800" dirty="0" smtClean="0"/>
              <a:t>trees that </a:t>
            </a:r>
            <a:r>
              <a:rPr lang="en-US" sz="1800" dirty="0"/>
              <a:t>are removed might be sold as posts, poles, or </a:t>
            </a:r>
            <a:r>
              <a:rPr lang="en-US" sz="1800" dirty="0" smtClean="0"/>
              <a:t>pulpwood (for </a:t>
            </a:r>
            <a:r>
              <a:rPr lang="en-US" sz="1800" dirty="0"/>
              <a:t>use in making paper). </a:t>
            </a:r>
            <a:endParaRPr lang="en-US" sz="1800" dirty="0" smtClean="0"/>
          </a:p>
          <a:p>
            <a:r>
              <a:rPr lang="en-US" sz="1800" dirty="0" smtClean="0"/>
              <a:t>If </a:t>
            </a:r>
            <a:r>
              <a:rPr lang="en-US" sz="1800" dirty="0"/>
              <a:t>they are too small to have </a:t>
            </a:r>
            <a:r>
              <a:rPr lang="en-US" sz="1800" dirty="0" smtClean="0"/>
              <a:t>market value</a:t>
            </a:r>
            <a:r>
              <a:rPr lang="en-US" sz="1800" dirty="0"/>
              <a:t>, the thinning is called </a:t>
            </a:r>
            <a:r>
              <a:rPr lang="en-US" sz="1800" i="1" dirty="0" err="1"/>
              <a:t>precommercial</a:t>
            </a:r>
            <a:r>
              <a:rPr lang="en-US" sz="1800" i="1" dirty="0"/>
              <a:t>. </a:t>
            </a:r>
            <a:endParaRPr lang="en-US" sz="1800" i="1" dirty="0" smtClean="0"/>
          </a:p>
          <a:p>
            <a:r>
              <a:rPr lang="en-US" sz="1800" dirty="0" smtClean="0"/>
              <a:t>These </a:t>
            </a:r>
            <a:r>
              <a:rPr lang="en-US" sz="1800" dirty="0"/>
              <a:t>trees are </a:t>
            </a:r>
            <a:r>
              <a:rPr lang="en-US" sz="1800" dirty="0" smtClean="0"/>
              <a:t>cut and </a:t>
            </a:r>
            <a:r>
              <a:rPr lang="en-US" sz="1800" dirty="0"/>
              <a:t>left to decay, returning nutrients to the soil.</a:t>
            </a:r>
          </a:p>
        </p:txBody>
      </p:sp>
      <p:pic>
        <p:nvPicPr>
          <p:cNvPr id="5" name="Picture 4"/>
          <p:cNvPicPr>
            <a:picLocks noChangeAspect="1"/>
          </p:cNvPicPr>
          <p:nvPr/>
        </p:nvPicPr>
        <p:blipFill>
          <a:blip r:embed="rId2"/>
          <a:stretch>
            <a:fillRect/>
          </a:stretch>
        </p:blipFill>
        <p:spPr>
          <a:xfrm>
            <a:off x="3124200" y="792163"/>
            <a:ext cx="4419600" cy="2519172"/>
          </a:xfrm>
          <a:prstGeom prst="rect">
            <a:avLst/>
          </a:prstGeom>
        </p:spPr>
      </p:pic>
    </p:spTree>
    <p:extLst>
      <p:ext uri="{BB962C8B-B14F-4D97-AF65-F5344CB8AC3E}">
        <p14:creationId xmlns:p14="http://schemas.microsoft.com/office/powerpoint/2010/main" val="20639420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0099" y="152400"/>
            <a:ext cx="7315200" cy="715963"/>
          </a:xfrm>
        </p:spPr>
        <p:txBody>
          <a:bodyPr/>
          <a:lstStyle/>
          <a:p>
            <a:r>
              <a:rPr lang="en-US" sz="3600" dirty="0" smtClean="0"/>
              <a:t>Prescribed Burning</a:t>
            </a:r>
            <a:endParaRPr lang="en-US" sz="3600" dirty="0"/>
          </a:p>
        </p:txBody>
      </p:sp>
      <p:sp>
        <p:nvSpPr>
          <p:cNvPr id="3" name="Content Placeholder 2"/>
          <p:cNvSpPr>
            <a:spLocks noGrp="1"/>
          </p:cNvSpPr>
          <p:nvPr>
            <p:ph sz="half" idx="1"/>
          </p:nvPr>
        </p:nvSpPr>
        <p:spPr>
          <a:xfrm>
            <a:off x="1600200" y="868363"/>
            <a:ext cx="4038600" cy="2941637"/>
          </a:xfrm>
        </p:spPr>
        <p:txBody>
          <a:bodyPr/>
          <a:lstStyle/>
          <a:p>
            <a:r>
              <a:rPr lang="en-US" sz="1800" dirty="0"/>
              <a:t>To lessen the danger of </a:t>
            </a:r>
            <a:r>
              <a:rPr lang="en-US" sz="1800" dirty="0" smtClean="0"/>
              <a:t>devastating fires</a:t>
            </a:r>
            <a:r>
              <a:rPr lang="en-US" sz="1800" dirty="0"/>
              <a:t>, foresters </a:t>
            </a:r>
            <a:r>
              <a:rPr lang="en-US" sz="1800" dirty="0" smtClean="0"/>
              <a:t>might intentionally </a:t>
            </a:r>
            <a:r>
              <a:rPr lang="en-US" sz="1800" dirty="0"/>
              <a:t>set fire to </a:t>
            </a:r>
            <a:r>
              <a:rPr lang="en-US" sz="1800" dirty="0" smtClean="0"/>
              <a:t>an area</a:t>
            </a:r>
            <a:r>
              <a:rPr lang="en-US" sz="1800" dirty="0"/>
              <a:t>. </a:t>
            </a:r>
            <a:endParaRPr lang="en-US" sz="1800" dirty="0" smtClean="0"/>
          </a:p>
          <a:p>
            <a:r>
              <a:rPr lang="en-US" sz="1800" dirty="0" smtClean="0"/>
              <a:t>This </a:t>
            </a:r>
            <a:r>
              <a:rPr lang="en-US" sz="1800" i="1" dirty="0"/>
              <a:t>prescribed </a:t>
            </a:r>
            <a:r>
              <a:rPr lang="en-US" sz="1800" i="1" dirty="0" smtClean="0"/>
              <a:t>burning </a:t>
            </a:r>
            <a:r>
              <a:rPr lang="en-US" sz="1800" dirty="0" smtClean="0"/>
              <a:t>is </a:t>
            </a:r>
            <a:r>
              <a:rPr lang="en-US" sz="1800" dirty="0"/>
              <a:t>carefully planned, </a:t>
            </a:r>
            <a:r>
              <a:rPr lang="en-US" sz="1800" dirty="0" smtClean="0"/>
              <a:t>and the </a:t>
            </a:r>
            <a:r>
              <a:rPr lang="en-US" sz="1800" dirty="0"/>
              <a:t>fire is set according to </a:t>
            </a:r>
            <a:r>
              <a:rPr lang="en-US" sz="1800" dirty="0" smtClean="0"/>
              <a:t>a prescription </a:t>
            </a:r>
            <a:r>
              <a:rPr lang="en-US" sz="1800" dirty="0"/>
              <a:t>written for </a:t>
            </a:r>
            <a:r>
              <a:rPr lang="en-US" sz="1800" dirty="0" smtClean="0"/>
              <a:t>the conditions </a:t>
            </a:r>
            <a:r>
              <a:rPr lang="en-US" sz="1800" dirty="0"/>
              <a:t>that exist and </a:t>
            </a:r>
            <a:r>
              <a:rPr lang="en-US" sz="1800" dirty="0" smtClean="0"/>
              <a:t>the objectives </a:t>
            </a:r>
            <a:r>
              <a:rPr lang="en-US" sz="1800" dirty="0"/>
              <a:t>to be achieved</a:t>
            </a:r>
            <a:r>
              <a:rPr lang="en-US" sz="1800" dirty="0" smtClean="0"/>
              <a:t>.</a:t>
            </a:r>
            <a:endParaRPr lang="en-US" sz="1800" dirty="0"/>
          </a:p>
        </p:txBody>
      </p:sp>
      <p:sp>
        <p:nvSpPr>
          <p:cNvPr id="4" name="Content Placeholder 3"/>
          <p:cNvSpPr>
            <a:spLocks noGrp="1"/>
          </p:cNvSpPr>
          <p:nvPr>
            <p:ph sz="half" idx="2"/>
          </p:nvPr>
        </p:nvSpPr>
        <p:spPr>
          <a:xfrm>
            <a:off x="1600200" y="3161886"/>
            <a:ext cx="7315200" cy="3048000"/>
          </a:xfrm>
        </p:spPr>
        <p:txBody>
          <a:bodyPr/>
          <a:lstStyle/>
          <a:p>
            <a:r>
              <a:rPr lang="en-US" sz="1800" dirty="0"/>
              <a:t>The fire exposes the soil, releases nutrients into the soil, eliminates some insects and diseases, and removes undesirable trees or brush.</a:t>
            </a:r>
          </a:p>
          <a:p>
            <a:r>
              <a:rPr lang="en-US" sz="1800" dirty="0"/>
              <a:t>The heat also can open up fallen cones.</a:t>
            </a:r>
          </a:p>
          <a:p>
            <a:r>
              <a:rPr lang="en-US" sz="1800" dirty="0"/>
              <a:t>Prescribed burns made on a regular basis—every three to five years, for example—can reduce dried leaves and brush that, if allowed to accumulate, could eventually feed a very damaging wildfire.</a:t>
            </a:r>
          </a:p>
          <a:p>
            <a:r>
              <a:rPr lang="en-US" sz="1800" dirty="0"/>
              <a:t>Wildfires are uncontrolled fires, and they can be avoided or made less severe by prescribed burning.</a:t>
            </a:r>
          </a:p>
          <a:p>
            <a:endParaRPr lang="en-US" sz="1800" dirty="0"/>
          </a:p>
        </p:txBody>
      </p:sp>
      <p:pic>
        <p:nvPicPr>
          <p:cNvPr id="5" name="Picture 4"/>
          <p:cNvPicPr>
            <a:picLocks noChangeAspect="1"/>
          </p:cNvPicPr>
          <p:nvPr/>
        </p:nvPicPr>
        <p:blipFill>
          <a:blip r:embed="rId2"/>
          <a:stretch>
            <a:fillRect/>
          </a:stretch>
        </p:blipFill>
        <p:spPr>
          <a:xfrm>
            <a:off x="5718699" y="868363"/>
            <a:ext cx="3048000" cy="2288344"/>
          </a:xfrm>
          <a:prstGeom prst="rect">
            <a:avLst/>
          </a:prstGeom>
        </p:spPr>
      </p:pic>
    </p:spTree>
    <p:extLst>
      <p:ext uri="{BB962C8B-B14F-4D97-AF65-F5344CB8AC3E}">
        <p14:creationId xmlns:p14="http://schemas.microsoft.com/office/powerpoint/2010/main" val="17564153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28600"/>
            <a:ext cx="6934200" cy="715963"/>
          </a:xfrm>
        </p:spPr>
        <p:txBody>
          <a:bodyPr/>
          <a:lstStyle/>
          <a:p>
            <a:r>
              <a:rPr lang="en-US" altLang="en-US" sz="4000" dirty="0" smtClean="0"/>
              <a:t>Requirement 5</a:t>
            </a:r>
            <a:endParaRPr lang="en-US" altLang="en-US" sz="4000" dirty="0"/>
          </a:p>
        </p:txBody>
      </p:sp>
      <p:sp>
        <p:nvSpPr>
          <p:cNvPr id="60419" name="Rectangle 3"/>
          <p:cNvSpPr>
            <a:spLocks noGrp="1" noChangeArrowheads="1"/>
          </p:cNvSpPr>
          <p:nvPr>
            <p:ph type="body" idx="1"/>
          </p:nvPr>
        </p:nvSpPr>
        <p:spPr>
          <a:xfrm>
            <a:off x="1981200" y="1075135"/>
            <a:ext cx="6934200" cy="5782865"/>
          </a:xfrm>
        </p:spPr>
        <p:txBody>
          <a:bodyPr/>
          <a:lstStyle/>
          <a:p>
            <a:pPr>
              <a:buFont typeface="+mj-lt"/>
              <a:buAutoNum type="arabicPeriod" startAt="5"/>
            </a:pPr>
            <a:r>
              <a:rPr lang="en-US" sz="1500" dirty="0"/>
              <a:t>With your parent's and counselor's approval, do ONE of the following:</a:t>
            </a:r>
          </a:p>
          <a:p>
            <a:pPr lvl="1">
              <a:buFont typeface="+mj-lt"/>
              <a:buAutoNum type="alphaLcPeriod"/>
            </a:pPr>
            <a:r>
              <a:rPr lang="en-US" sz="1500" dirty="0">
                <a:solidFill>
                  <a:srgbClr val="C00000"/>
                </a:solidFill>
              </a:rPr>
              <a:t>Visit a managed public or private forest area with its manager or a forester familiar with it. Write a brief report describing the type of forest, the management objectives, and the forestry techniques used to achieve the objectives.</a:t>
            </a:r>
          </a:p>
          <a:p>
            <a:pPr lvl="1">
              <a:buFont typeface="+mj-lt"/>
              <a:buAutoNum type="alphaLcPeriod"/>
            </a:pPr>
            <a:r>
              <a:rPr lang="en-US" sz="1500" dirty="0"/>
              <a:t>Take a trip to a logging operation or wood-using industrial plant and write a brief report describing: </a:t>
            </a:r>
          </a:p>
          <a:p>
            <a:pPr lvl="2">
              <a:buFont typeface="+mj-lt"/>
              <a:buAutoNum type="arabicPeriod"/>
            </a:pPr>
            <a:r>
              <a:rPr lang="en-US" sz="1500" dirty="0"/>
              <a:t>The species and size of trees being harvested or used and the location of the harvest area or manufacturer. </a:t>
            </a:r>
          </a:p>
          <a:p>
            <a:pPr lvl="2">
              <a:buFont typeface="+mj-lt"/>
              <a:buAutoNum type="arabicPeriod"/>
            </a:pPr>
            <a:r>
              <a:rPr lang="en-US" sz="1500" dirty="0"/>
              <a:t>The origin of the forest or stands of trees being utilized (e.g., planted or natural)</a:t>
            </a:r>
          </a:p>
          <a:p>
            <a:pPr lvl="2">
              <a:buFont typeface="+mj-lt"/>
              <a:buAutoNum type="arabicPeriod"/>
            </a:pPr>
            <a:r>
              <a:rPr lang="en-US" sz="1500" dirty="0"/>
              <a:t>The forest's successional stage. What is its future? </a:t>
            </a:r>
          </a:p>
          <a:p>
            <a:pPr lvl="2">
              <a:buFont typeface="+mj-lt"/>
              <a:buAutoNum type="arabicPeriod"/>
            </a:pPr>
            <a:r>
              <a:rPr lang="en-US" sz="1500" dirty="0"/>
              <a:t>Where the trees are coming from (land ownership) or where they are going (type of mill or processing plant)</a:t>
            </a:r>
          </a:p>
          <a:p>
            <a:pPr lvl="2">
              <a:buFont typeface="+mj-lt"/>
              <a:buAutoNum type="arabicPeriod"/>
            </a:pPr>
            <a:r>
              <a:rPr lang="en-US" sz="1500" dirty="0"/>
              <a:t>The products that are made from the trees </a:t>
            </a:r>
          </a:p>
          <a:p>
            <a:pPr lvl="2">
              <a:buFont typeface="+mj-lt"/>
              <a:buAutoNum type="arabicPeriod"/>
            </a:pPr>
            <a:r>
              <a:rPr lang="en-US" sz="1500" dirty="0"/>
              <a:t>How the products are made and used. </a:t>
            </a:r>
          </a:p>
          <a:p>
            <a:pPr lvl="2">
              <a:buFont typeface="+mj-lt"/>
              <a:buAutoNum type="arabicPeriod"/>
            </a:pPr>
            <a:r>
              <a:rPr lang="en-US" sz="1500" dirty="0"/>
              <a:t>How waste materials from the logging operation or manufacturing plant are disposed of or utilized.</a:t>
            </a:r>
          </a:p>
          <a:p>
            <a:pPr lvl="1">
              <a:buFont typeface="+mj-lt"/>
              <a:buAutoNum type="alphaLcPeriod"/>
            </a:pPr>
            <a:r>
              <a:rPr lang="en-US" sz="1500" dirty="0"/>
              <a:t>Take part in a forest-fire prevention campaign in cooperation with your local fire warden, state wildfire agency, forester, or counselor. Write a brief report describing the campaign, how it will help prevent wildfires, and your part in it.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141685"/>
            <a:ext cx="914400" cy="933450"/>
          </a:xfrm>
          <a:prstGeom prst="rect">
            <a:avLst/>
          </a:prstGeom>
        </p:spPr>
      </p:pic>
    </p:spTree>
    <p:extLst>
      <p:ext uri="{BB962C8B-B14F-4D97-AF65-F5344CB8AC3E}">
        <p14:creationId xmlns:p14="http://schemas.microsoft.com/office/powerpoint/2010/main" val="3922513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5a</a:t>
            </a:r>
            <a:endParaRPr lang="en-US" dirty="0"/>
          </a:p>
        </p:txBody>
      </p:sp>
      <p:sp>
        <p:nvSpPr>
          <p:cNvPr id="3" name="Content Placeholder 2"/>
          <p:cNvSpPr>
            <a:spLocks noGrp="1"/>
          </p:cNvSpPr>
          <p:nvPr>
            <p:ph sz="half" idx="1"/>
          </p:nvPr>
        </p:nvSpPr>
        <p:spPr>
          <a:xfrm>
            <a:off x="1676400" y="3657600"/>
            <a:ext cx="7086600" cy="2438400"/>
          </a:xfrm>
        </p:spPr>
        <p:txBody>
          <a:bodyPr/>
          <a:lstStyle/>
          <a:p>
            <a:r>
              <a:rPr lang="en-US" sz="2000" dirty="0" smtClean="0">
                <a:hlinkClick r:id="rId2"/>
              </a:rPr>
              <a:t>Maps of State Forests in Ohio</a:t>
            </a:r>
            <a:endParaRPr lang="en-US" sz="2000" dirty="0" smtClean="0"/>
          </a:p>
          <a:p>
            <a:r>
              <a:rPr lang="en-US" sz="2000" dirty="0" smtClean="0"/>
              <a:t>Contact Information for Ohio Department of Natural Resources (ODNR) – </a:t>
            </a:r>
            <a:r>
              <a:rPr lang="en-US" sz="2000" dirty="0" smtClean="0">
                <a:hlinkClick r:id="rId3"/>
              </a:rPr>
              <a:t>Division of </a:t>
            </a:r>
            <a:r>
              <a:rPr lang="en-US" sz="2000" dirty="0">
                <a:hlinkClick r:id="rId3"/>
              </a:rPr>
              <a:t>Forestry</a:t>
            </a:r>
            <a:endParaRPr lang="en-US" sz="2000" dirty="0"/>
          </a:p>
        </p:txBody>
      </p:sp>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321170" y="1310481"/>
            <a:ext cx="4025660" cy="2133600"/>
          </a:xfrm>
        </p:spPr>
      </p:pic>
    </p:spTree>
    <p:extLst>
      <p:ext uri="{BB962C8B-B14F-4D97-AF65-F5344CB8AC3E}">
        <p14:creationId xmlns:p14="http://schemas.microsoft.com/office/powerpoint/2010/main" val="32910082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762000"/>
            <a:ext cx="6934200" cy="715963"/>
          </a:xfrm>
        </p:spPr>
        <p:txBody>
          <a:bodyPr/>
          <a:lstStyle/>
          <a:p>
            <a:r>
              <a:rPr lang="en-US" altLang="en-US" sz="4000" dirty="0" smtClean="0"/>
              <a:t>Requirement 6</a:t>
            </a:r>
            <a:endParaRPr lang="en-US" altLang="en-US" sz="4000" dirty="0"/>
          </a:p>
        </p:txBody>
      </p:sp>
      <p:sp>
        <p:nvSpPr>
          <p:cNvPr id="60419" name="Rectangle 3"/>
          <p:cNvSpPr>
            <a:spLocks noGrp="1" noChangeArrowheads="1"/>
          </p:cNvSpPr>
          <p:nvPr>
            <p:ph type="body" idx="1"/>
          </p:nvPr>
        </p:nvSpPr>
        <p:spPr>
          <a:xfrm>
            <a:off x="1981200" y="1447800"/>
            <a:ext cx="6934200" cy="4267200"/>
          </a:xfrm>
        </p:spPr>
        <p:txBody>
          <a:bodyPr/>
          <a:lstStyle/>
          <a:p>
            <a:pPr>
              <a:buFont typeface="+mj-lt"/>
              <a:buAutoNum type="arabicPeriod" startAt="6"/>
            </a:pPr>
            <a:r>
              <a:rPr lang="en-US" sz="1500" dirty="0"/>
              <a:t>In your camp, local recreation area (park or equivalent), or neighborhood, inventory the trees that may be a hazard to structures or people. Make a list by area (campsite, road, trail, street, etc.). Note the species and hazardous condition, and suggest a remedy (removal or trimming). Make your list available to the proper authority or agency.</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521008"/>
            <a:ext cx="914400" cy="933450"/>
          </a:xfrm>
          <a:prstGeom prst="rect">
            <a:avLst/>
          </a:prstGeom>
        </p:spPr>
      </p:pic>
    </p:spTree>
    <p:extLst>
      <p:ext uri="{BB962C8B-B14F-4D97-AF65-F5344CB8AC3E}">
        <p14:creationId xmlns:p14="http://schemas.microsoft.com/office/powerpoint/2010/main" val="16701120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 Dangers</a:t>
            </a:r>
            <a:endParaRPr lang="en-US" dirty="0"/>
          </a:p>
        </p:txBody>
      </p:sp>
      <p:sp>
        <p:nvSpPr>
          <p:cNvPr id="3" name="Content Placeholder 2"/>
          <p:cNvSpPr>
            <a:spLocks noGrp="1"/>
          </p:cNvSpPr>
          <p:nvPr>
            <p:ph sz="half" idx="1"/>
          </p:nvPr>
        </p:nvSpPr>
        <p:spPr/>
        <p:txBody>
          <a:bodyPr/>
          <a:lstStyle/>
          <a:p>
            <a:r>
              <a:rPr lang="en-US" sz="2000" dirty="0"/>
              <a:t>Trees provide significant benefits to our homes and cities, but when trees fall and injure people or damage property, they are liabilities. </a:t>
            </a:r>
            <a:endParaRPr lang="en-US" sz="2000" dirty="0" smtClean="0"/>
          </a:p>
          <a:p>
            <a:r>
              <a:rPr lang="en-US" sz="2000" dirty="0" smtClean="0"/>
              <a:t>Understanding </a:t>
            </a:r>
            <a:r>
              <a:rPr lang="en-US" sz="2000" dirty="0"/>
              <a:t>and addressing the risks associated with trees makes </a:t>
            </a:r>
            <a:r>
              <a:rPr lang="en-US" sz="2000" dirty="0" smtClean="0"/>
              <a:t>everybody safer </a:t>
            </a:r>
            <a:r>
              <a:rPr lang="en-US" sz="2000" dirty="0"/>
              <a:t>and prolongs the life of the tree</a:t>
            </a:r>
            <a:r>
              <a:rPr lang="en-US" sz="2000" dirty="0" smtClean="0"/>
              <a:t>.</a:t>
            </a:r>
          </a:p>
        </p:txBody>
      </p:sp>
      <p:pic>
        <p:nvPicPr>
          <p:cNvPr id="6" name="Content Placeholder 5"/>
          <p:cNvPicPr>
            <a:picLocks noGrp="1" noChangeAspect="1"/>
          </p:cNvPicPr>
          <p:nvPr>
            <p:ph sz="half" idx="2"/>
          </p:nvPr>
        </p:nvPicPr>
        <p:blipFill>
          <a:blip r:embed="rId2"/>
          <a:stretch>
            <a:fillRect/>
          </a:stretch>
        </p:blipFill>
        <p:spPr>
          <a:xfrm>
            <a:off x="5257800" y="1371600"/>
            <a:ext cx="3581400" cy="2388765"/>
          </a:xfrm>
          <a:prstGeom prst="rect">
            <a:avLst/>
          </a:prstGeom>
        </p:spPr>
      </p:pic>
    </p:spTree>
    <p:extLst>
      <p:ext uri="{BB962C8B-B14F-4D97-AF65-F5344CB8AC3E}">
        <p14:creationId xmlns:p14="http://schemas.microsoft.com/office/powerpoint/2010/main" val="6597906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 Dangers</a:t>
            </a:r>
            <a:endParaRPr lang="en-US" dirty="0"/>
          </a:p>
        </p:txBody>
      </p:sp>
      <p:sp>
        <p:nvSpPr>
          <p:cNvPr id="9" name="Content Placeholder 8"/>
          <p:cNvSpPr>
            <a:spLocks noGrp="1"/>
          </p:cNvSpPr>
          <p:nvPr>
            <p:ph sz="half" idx="1"/>
          </p:nvPr>
        </p:nvSpPr>
        <p:spPr/>
        <p:txBody>
          <a:bodyPr/>
          <a:lstStyle/>
          <a:p>
            <a:r>
              <a:rPr lang="en-US" sz="1800" dirty="0"/>
              <a:t>Trees that are too close to buildings may be fire hazards. Soffit vents provide easy access for flames to enter a house.</a:t>
            </a:r>
          </a:p>
          <a:p>
            <a:r>
              <a:rPr lang="en-US" sz="1800" dirty="0"/>
              <a:t>Leaves and broken branches can clog gutters, potentially causing ice dams or water penetration into the building.</a:t>
            </a:r>
          </a:p>
          <a:p>
            <a:r>
              <a:rPr lang="en-US" sz="1800" dirty="0"/>
              <a:t>Old, damaged or otherwise weak trees may fall and endanger lives and property. Large, weak branches, too, are a hazard, especially if weighed down by ice. </a:t>
            </a:r>
          </a:p>
          <a:p>
            <a:endParaRPr lang="en-US" sz="1800" dirty="0"/>
          </a:p>
        </p:txBody>
      </p:sp>
      <p:pic>
        <p:nvPicPr>
          <p:cNvPr id="10" name="Content Placeholder 5"/>
          <p:cNvPicPr>
            <a:picLocks noChangeAspect="1"/>
          </p:cNvPicPr>
          <p:nvPr/>
        </p:nvPicPr>
        <p:blipFill>
          <a:blip r:embed="rId2"/>
          <a:stretch>
            <a:fillRect/>
          </a:stretch>
        </p:blipFill>
        <p:spPr bwMode="auto">
          <a:xfrm>
            <a:off x="5390226" y="2414993"/>
            <a:ext cx="3587318" cy="179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Content Placeholder 10"/>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96144" y="288021"/>
            <a:ext cx="3581400" cy="201475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0226" y="4314208"/>
            <a:ext cx="3601374" cy="2031301"/>
          </a:xfrm>
          <a:prstGeom prst="rect">
            <a:avLst/>
          </a:prstGeom>
        </p:spPr>
      </p:pic>
    </p:spTree>
    <p:extLst>
      <p:ext uri="{BB962C8B-B14F-4D97-AF65-F5344CB8AC3E}">
        <p14:creationId xmlns:p14="http://schemas.microsoft.com/office/powerpoint/2010/main" val="712153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title"/>
          </p:nvPr>
        </p:nvSpPr>
        <p:spPr>
          <a:xfrm>
            <a:off x="1676400" y="1066800"/>
            <a:ext cx="7315200" cy="715963"/>
          </a:xfrm>
        </p:spPr>
        <p:txBody>
          <a:bodyPr/>
          <a:lstStyle/>
          <a:p>
            <a:r>
              <a:rPr lang="en-US" altLang="en-US" sz="3200" dirty="0" smtClean="0"/>
              <a:t>Forestry Merit Badge Requirements</a:t>
            </a:r>
            <a:endParaRPr lang="ru-RU" altLang="en-US" sz="3200" dirty="0"/>
          </a:p>
        </p:txBody>
      </p:sp>
      <p:sp>
        <p:nvSpPr>
          <p:cNvPr id="17414" name="Rectangle 6"/>
          <p:cNvSpPr>
            <a:spLocks noGrp="1" noChangeArrowheads="1"/>
          </p:cNvSpPr>
          <p:nvPr>
            <p:ph type="body" idx="1"/>
          </p:nvPr>
        </p:nvSpPr>
        <p:spPr>
          <a:xfrm>
            <a:off x="1600200" y="1981200"/>
            <a:ext cx="7315200" cy="4800600"/>
          </a:xfrm>
        </p:spPr>
        <p:txBody>
          <a:bodyPr/>
          <a:lstStyle/>
          <a:p>
            <a:pPr>
              <a:buFont typeface="+mj-lt"/>
              <a:buAutoNum type="arabicPeriod" startAt="6"/>
            </a:pPr>
            <a:r>
              <a:rPr lang="en-US" sz="1500" dirty="0" smtClean="0"/>
              <a:t>In </a:t>
            </a:r>
            <a:r>
              <a:rPr lang="en-US" sz="1500" dirty="0"/>
              <a:t>your camp, local recreation area (park or equivalent), or neighborhood, inventory the trees that may be a hazard to structures or people. Make a list by area (campsite, road, trail, street, etc.). Note the species and hazardous condition, and suggest a remedy (removal or trimming). Make your list available to the proper authority or agency.</a:t>
            </a:r>
          </a:p>
          <a:p>
            <a:pPr>
              <a:buFont typeface="+mj-lt"/>
              <a:buAutoNum type="arabicPeriod" startAt="6"/>
            </a:pPr>
            <a:r>
              <a:rPr lang="en-US" sz="1500" dirty="0"/>
              <a:t>Do the following:</a:t>
            </a:r>
          </a:p>
          <a:p>
            <a:pPr lvl="1">
              <a:buFont typeface="+mj-lt"/>
              <a:buAutoNum type="alphaLcPeriod"/>
            </a:pPr>
            <a:r>
              <a:rPr lang="en-US" sz="1500" dirty="0"/>
              <a:t>Describe the consequences to forests that result from FIVE of the following elements: wildfire, absence of fire, destructive insects, loss of pollinating insect population, tree diseases, air pollution, overgrazing, deer or other wildlife overpopulation, improper harvest, and urbanization.</a:t>
            </a:r>
          </a:p>
          <a:p>
            <a:pPr lvl="1">
              <a:buFont typeface="+mj-lt"/>
              <a:buAutoNum type="alphaLcPeriod"/>
            </a:pPr>
            <a:r>
              <a:rPr lang="en-US" sz="1500" dirty="0"/>
              <a:t>Explain what can be done to reduce the consequences you discussed in 7a.</a:t>
            </a:r>
          </a:p>
          <a:p>
            <a:pPr lvl="1">
              <a:buFont typeface="+mj-lt"/>
              <a:buAutoNum type="alphaLcPeriod"/>
            </a:pPr>
            <a:r>
              <a:rPr lang="en-US" sz="1500" dirty="0"/>
              <a:t>Describe what you should do if you discover a forest fire and how a professional firefighting crew might control it. Name your state or local wildfire control agency.</a:t>
            </a:r>
          </a:p>
          <a:p>
            <a:pPr>
              <a:buFont typeface="+mj-lt"/>
              <a:buAutoNum type="arabicPeriod" startAt="6"/>
            </a:pPr>
            <a:r>
              <a:rPr lang="en-US" sz="1500" dirty="0"/>
              <a:t>Visit one or more local foresters and write a brief report about the person (or persons). Or, write about a forester's occupation including the education, qualifications, career opportunities, and duties related to forestry.</a:t>
            </a:r>
          </a:p>
          <a:p>
            <a:pPr marL="457200" indent="-457200">
              <a:lnSpc>
                <a:spcPct val="80000"/>
              </a:lnSpc>
              <a:buFont typeface="+mj-lt"/>
              <a:buAutoNum type="arabicPeriod" startAt="6"/>
            </a:pPr>
            <a:endParaRPr lang="ru-RU" alt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47750"/>
            <a:ext cx="914400" cy="933450"/>
          </a:xfrm>
          <a:prstGeom prst="rect">
            <a:avLst/>
          </a:prstGeom>
        </p:spPr>
      </p:pic>
    </p:spTree>
    <p:extLst>
      <p:ext uri="{BB962C8B-B14F-4D97-AF65-F5344CB8AC3E}">
        <p14:creationId xmlns:p14="http://schemas.microsoft.com/office/powerpoint/2010/main" val="29732378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 Dangers</a:t>
            </a:r>
            <a:endParaRPr lang="en-US" dirty="0"/>
          </a:p>
        </p:txBody>
      </p:sp>
      <p:sp>
        <p:nvSpPr>
          <p:cNvPr id="3" name="Content Placeholder 2"/>
          <p:cNvSpPr>
            <a:spLocks noGrp="1"/>
          </p:cNvSpPr>
          <p:nvPr>
            <p:ph sz="half" idx="1"/>
          </p:nvPr>
        </p:nvSpPr>
        <p:spPr/>
        <p:txBody>
          <a:bodyPr/>
          <a:lstStyle/>
          <a:p>
            <a:r>
              <a:rPr lang="en-US" sz="2000" dirty="0" smtClean="0"/>
              <a:t>Tree </a:t>
            </a:r>
            <a:r>
              <a:rPr lang="en-US" sz="2000" dirty="0"/>
              <a:t>roots can potentially penetrate underground drainage pipes, especially when they leak. Water that leaks from a drainage or sanitary pipe can encourage root growth in the direction of the leak, where the roots may eventually enter the pipe and obstruct its </a:t>
            </a:r>
            <a:r>
              <a:rPr lang="en-US" sz="2000" dirty="0" smtClean="0"/>
              <a:t>flow.</a:t>
            </a:r>
          </a:p>
          <a:p>
            <a:r>
              <a:rPr lang="en-US" sz="2000" dirty="0" smtClean="0"/>
              <a:t>Trees </a:t>
            </a:r>
            <a:r>
              <a:rPr lang="en-US" sz="2000" dirty="0"/>
              <a:t>may be used by insects and rodents to gain access to the building. </a:t>
            </a:r>
            <a:endParaRPr lang="en-US" sz="2000" dirty="0" smtClean="0"/>
          </a:p>
          <a:p>
            <a:r>
              <a:rPr lang="en-US" sz="2000" dirty="0" smtClean="0"/>
              <a:t>Falling </a:t>
            </a:r>
            <a:r>
              <a:rPr lang="en-US" sz="2000" dirty="0"/>
              <a:t>trees and branches can topple power lines and communication lines.</a:t>
            </a:r>
          </a:p>
        </p:txBody>
      </p:sp>
      <p:pic>
        <p:nvPicPr>
          <p:cNvPr id="5" name="Content Placeholder 4"/>
          <p:cNvPicPr>
            <a:picLocks noGrp="1" noChangeAspect="1"/>
          </p:cNvPicPr>
          <p:nvPr>
            <p:ph sz="half" idx="2"/>
          </p:nvPr>
        </p:nvPicPr>
        <p:blipFill>
          <a:blip r:embed="rId2"/>
          <a:stretch>
            <a:fillRect/>
          </a:stretch>
        </p:blipFill>
        <p:spPr>
          <a:xfrm>
            <a:off x="5307367" y="1443420"/>
            <a:ext cx="3581400" cy="221676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7367" y="3886200"/>
            <a:ext cx="3572522" cy="2246928"/>
          </a:xfrm>
          <a:prstGeom prst="rect">
            <a:avLst/>
          </a:prstGeom>
        </p:spPr>
      </p:pic>
    </p:spTree>
    <p:extLst>
      <p:ext uri="{BB962C8B-B14F-4D97-AF65-F5344CB8AC3E}">
        <p14:creationId xmlns:p14="http://schemas.microsoft.com/office/powerpoint/2010/main" val="40768476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 Roots and Foundations</a:t>
            </a:r>
            <a:endParaRPr lang="en-US" dirty="0"/>
          </a:p>
        </p:txBody>
      </p:sp>
      <p:sp>
        <p:nvSpPr>
          <p:cNvPr id="3" name="Content Placeholder 2"/>
          <p:cNvSpPr>
            <a:spLocks noGrp="1"/>
          </p:cNvSpPr>
          <p:nvPr>
            <p:ph idx="1"/>
          </p:nvPr>
        </p:nvSpPr>
        <p:spPr>
          <a:xfrm>
            <a:off x="1600200" y="1295400"/>
            <a:ext cx="4572000" cy="3184288"/>
          </a:xfrm>
        </p:spPr>
        <p:txBody>
          <a:bodyPr/>
          <a:lstStyle/>
          <a:p>
            <a:r>
              <a:rPr lang="en-US" sz="2000" dirty="0" smtClean="0"/>
              <a:t>Roots </a:t>
            </a:r>
            <a:r>
              <a:rPr lang="en-US" sz="2000" dirty="0"/>
              <a:t>can sometimes penetrate a building's foundation through pre-existing cracks.  </a:t>
            </a:r>
            <a:endParaRPr lang="en-US" sz="2000" dirty="0" smtClean="0"/>
          </a:p>
          <a:p>
            <a:r>
              <a:rPr lang="en-US" sz="2000" dirty="0" smtClean="0"/>
              <a:t>Large </a:t>
            </a:r>
            <a:r>
              <a:rPr lang="en-US" sz="2000" dirty="0"/>
              <a:t>root systems that extend beneath a house can cause foundation </a:t>
            </a:r>
            <a:r>
              <a:rPr lang="en-US" sz="2000" dirty="0" smtClean="0"/>
              <a:t>uplift.</a:t>
            </a:r>
          </a:p>
          <a:p>
            <a:r>
              <a:rPr lang="en-US" sz="2000" dirty="0" smtClean="0"/>
              <a:t>Roots </a:t>
            </a:r>
            <a:r>
              <a:rPr lang="en-US" sz="2000" dirty="0"/>
              <a:t>can leech water from the soil beneath foundations, causing the structures to settle and sink unevenly.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4572000"/>
            <a:ext cx="4876800" cy="211155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447800"/>
            <a:ext cx="2857500" cy="1905000"/>
          </a:xfrm>
          <a:prstGeom prst="rect">
            <a:avLst/>
          </a:prstGeom>
        </p:spPr>
      </p:pic>
    </p:spTree>
    <p:extLst>
      <p:ext uri="{BB962C8B-B14F-4D97-AF65-F5344CB8AC3E}">
        <p14:creationId xmlns:p14="http://schemas.microsoft.com/office/powerpoint/2010/main" val="2033001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a:t>Structural Defects in </a:t>
            </a:r>
            <a:r>
              <a:rPr lang="en-US" dirty="0" smtClean="0"/>
              <a:t>Trees</a:t>
            </a:r>
            <a:endParaRPr lang="en-US" dirty="0"/>
          </a:p>
        </p:txBody>
      </p:sp>
      <p:sp>
        <p:nvSpPr>
          <p:cNvPr id="3" name="Content Placeholder 2"/>
          <p:cNvSpPr>
            <a:spLocks noGrp="1"/>
          </p:cNvSpPr>
          <p:nvPr>
            <p:ph sz="half" idx="1"/>
          </p:nvPr>
        </p:nvSpPr>
        <p:spPr/>
        <p:txBody>
          <a:bodyPr/>
          <a:lstStyle/>
          <a:p>
            <a:r>
              <a:rPr lang="en-US" sz="2000" dirty="0" smtClean="0"/>
              <a:t>Trees </a:t>
            </a:r>
            <a:r>
              <a:rPr lang="en-US" sz="2000" dirty="0"/>
              <a:t>with structural defects likely to cause failure to all or part of a tree can damage nearby buildings. The following are indications that a tree has a structural defect</a:t>
            </a:r>
            <a:r>
              <a:rPr lang="en-US" sz="2000" dirty="0" smtClean="0"/>
              <a:t>:</a:t>
            </a:r>
          </a:p>
          <a:p>
            <a:pPr lvl="1"/>
            <a:r>
              <a:rPr lang="en-US" sz="1600" dirty="0"/>
              <a:t>dead twigs, dead branches, or small, off-color leaves</a:t>
            </a:r>
            <a:r>
              <a:rPr lang="en-US" sz="1600" dirty="0" smtClean="0"/>
              <a:t>;</a:t>
            </a:r>
          </a:p>
          <a:p>
            <a:pPr lvl="1"/>
            <a:r>
              <a:rPr lang="en-US" sz="1600" dirty="0"/>
              <a:t>hollowed trunks</a:t>
            </a:r>
            <a:r>
              <a:rPr lang="en-US" sz="1600" dirty="0" smtClean="0"/>
              <a:t>;</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94916" y="3886199"/>
            <a:ext cx="3667217" cy="2428099"/>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4916" y="1330171"/>
            <a:ext cx="3667218" cy="2443284"/>
          </a:xfrm>
          <a:prstGeom prst="rect">
            <a:avLst/>
          </a:prstGeom>
        </p:spPr>
      </p:pic>
    </p:spTree>
    <p:extLst>
      <p:ext uri="{BB962C8B-B14F-4D97-AF65-F5344CB8AC3E}">
        <p14:creationId xmlns:p14="http://schemas.microsoft.com/office/powerpoint/2010/main" val="12920006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a:t>Structural Defects in </a:t>
            </a:r>
            <a:r>
              <a:rPr lang="en-US" dirty="0" smtClean="0"/>
              <a:t>Trees</a:t>
            </a:r>
            <a:endParaRPr lang="en-US" dirty="0"/>
          </a:p>
        </p:txBody>
      </p:sp>
      <p:sp>
        <p:nvSpPr>
          <p:cNvPr id="3" name="Content Placeholder 2"/>
          <p:cNvSpPr>
            <a:spLocks noGrp="1"/>
          </p:cNvSpPr>
          <p:nvPr>
            <p:ph sz="half" idx="1"/>
          </p:nvPr>
        </p:nvSpPr>
        <p:spPr>
          <a:xfrm>
            <a:off x="1600200" y="1295400"/>
            <a:ext cx="7086600" cy="1828800"/>
          </a:xfrm>
        </p:spPr>
        <p:txBody>
          <a:bodyPr/>
          <a:lstStyle/>
          <a:p>
            <a:r>
              <a:rPr lang="en-US" sz="2000" dirty="0" smtClean="0"/>
              <a:t>Structural defects (continued):</a:t>
            </a:r>
          </a:p>
          <a:p>
            <a:pPr lvl="1"/>
            <a:r>
              <a:rPr lang="en-US" sz="1600" dirty="0" smtClean="0"/>
              <a:t>Advanced </a:t>
            </a:r>
            <a:r>
              <a:rPr lang="en-US" sz="1600" dirty="0"/>
              <a:t>decay (wood that is soft, punky or crumbly, or a cavity where the wood is missing) can create a serious hazard. Evidence of fungal activity, such as mushrooms, conks and brackets growing on root flares, stems or branches are indications of advanced decay. A tree usually decays from the inside </a:t>
            </a:r>
            <a:r>
              <a:rPr lang="en-US" sz="1600" dirty="0" smtClean="0"/>
              <a:t>out.</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828800" y="3200400"/>
            <a:ext cx="2238176" cy="2984234"/>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4942" y="3200400"/>
            <a:ext cx="1981200" cy="298423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4108" y="3200400"/>
            <a:ext cx="2238177" cy="2984236"/>
          </a:xfrm>
          <a:prstGeom prst="rect">
            <a:avLst/>
          </a:prstGeom>
        </p:spPr>
      </p:pic>
    </p:spTree>
    <p:extLst>
      <p:ext uri="{BB962C8B-B14F-4D97-AF65-F5344CB8AC3E}">
        <p14:creationId xmlns:p14="http://schemas.microsoft.com/office/powerpoint/2010/main" val="4035967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a:t>Structural Defects in </a:t>
            </a:r>
            <a:r>
              <a:rPr lang="en-US" dirty="0" smtClean="0"/>
              <a:t>Trees</a:t>
            </a:r>
            <a:endParaRPr lang="en-US" dirty="0"/>
          </a:p>
        </p:txBody>
      </p:sp>
      <p:sp>
        <p:nvSpPr>
          <p:cNvPr id="3" name="Content Placeholder 2"/>
          <p:cNvSpPr>
            <a:spLocks noGrp="1"/>
          </p:cNvSpPr>
          <p:nvPr>
            <p:ph sz="half" idx="1"/>
          </p:nvPr>
        </p:nvSpPr>
        <p:spPr>
          <a:xfrm>
            <a:off x="1600200" y="1295400"/>
            <a:ext cx="5257800" cy="2743200"/>
          </a:xfrm>
        </p:spPr>
        <p:txBody>
          <a:bodyPr/>
          <a:lstStyle/>
          <a:p>
            <a:r>
              <a:rPr lang="en-US" sz="2000" dirty="0"/>
              <a:t>Structural defects (continued):</a:t>
            </a:r>
          </a:p>
          <a:p>
            <a:pPr lvl="1"/>
            <a:r>
              <a:rPr lang="en-US" sz="1600" dirty="0" smtClean="0"/>
              <a:t>cracks</a:t>
            </a:r>
            <a:r>
              <a:rPr lang="en-US" sz="1600" dirty="0"/>
              <a:t>, which are deep splits through the bark, extending into the wood of the tree. Cracks are very dangerous because they indicate that the tree is presently </a:t>
            </a:r>
            <a:r>
              <a:rPr lang="en-US" sz="1600" dirty="0" smtClean="0"/>
              <a:t>failing.</a:t>
            </a:r>
          </a:p>
          <a:p>
            <a:pPr lvl="1"/>
            <a:r>
              <a:rPr lang="en-US" sz="1600" dirty="0"/>
              <a:t>V-shaped forks.   Elm, oak, maple, yellow poplar and willow are especially prone to breakage at weak </a:t>
            </a:r>
            <a:r>
              <a:rPr lang="en-US" sz="1600" dirty="0" smtClean="0"/>
              <a:t>forks.</a:t>
            </a:r>
          </a:p>
          <a:p>
            <a:pPr lvl="1"/>
            <a:r>
              <a:rPr lang="en-US" sz="1600" dirty="0"/>
              <a:t>The tree leans at more than 15 degrees from vertical.</a:t>
            </a:r>
            <a:endParaRPr lang="en-US" sz="1600" b="1" dirty="0" smtClean="0"/>
          </a:p>
          <a:p>
            <a:pPr lvl="1"/>
            <a:endParaRPr lang="en-US" sz="1600"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25821" y="4117019"/>
            <a:ext cx="1786631" cy="2382175"/>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0000" r="27500" b="17520"/>
          <a:stretch/>
        </p:blipFill>
        <p:spPr>
          <a:xfrm>
            <a:off x="2414675" y="4114800"/>
            <a:ext cx="1841798" cy="238439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1447800"/>
            <a:ext cx="2157413" cy="2876550"/>
          </a:xfrm>
          <a:prstGeom prst="rect">
            <a:avLst/>
          </a:prstGeom>
        </p:spPr>
      </p:pic>
    </p:spTree>
    <p:extLst>
      <p:ext uri="{BB962C8B-B14F-4D97-AF65-F5344CB8AC3E}">
        <p14:creationId xmlns:p14="http://schemas.microsoft.com/office/powerpoint/2010/main" val="22366636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Tips for Reducing Tree Dangers</a:t>
            </a:r>
            <a:endParaRPr lang="en-US" sz="3600" dirty="0"/>
          </a:p>
        </p:txBody>
      </p:sp>
      <p:sp>
        <p:nvSpPr>
          <p:cNvPr id="3" name="Content Placeholder 2"/>
          <p:cNvSpPr>
            <a:spLocks noGrp="1"/>
          </p:cNvSpPr>
          <p:nvPr>
            <p:ph sz="half" idx="1"/>
          </p:nvPr>
        </p:nvSpPr>
        <p:spPr>
          <a:xfrm>
            <a:off x="1600200" y="1295400"/>
            <a:ext cx="3733800" cy="5410200"/>
          </a:xfrm>
        </p:spPr>
        <p:txBody>
          <a:bodyPr/>
          <a:lstStyle/>
          <a:p>
            <a:r>
              <a:rPr lang="en-US" sz="1800" dirty="0" smtClean="0"/>
              <a:t>When </a:t>
            </a:r>
            <a:r>
              <a:rPr lang="en-US" sz="1800" dirty="0"/>
              <a:t>planting trees, they should be kept far from the house. It is impossible </a:t>
            </a:r>
            <a:r>
              <a:rPr lang="en-US" sz="1800" dirty="0" smtClean="0"/>
              <a:t>to </a:t>
            </a:r>
            <a:r>
              <a:rPr lang="en-US" sz="1800" dirty="0"/>
              <a:t>reliably predict how far the roots will spread, and trees that are too close to a building may be a fire hazard. </a:t>
            </a:r>
          </a:p>
          <a:p>
            <a:r>
              <a:rPr lang="en-US" sz="1800" dirty="0" smtClean="0"/>
              <a:t>Do </a:t>
            </a:r>
            <a:r>
              <a:rPr lang="en-US" sz="1800" dirty="0"/>
              <a:t>not damage roots. In addition to providing nutrition for the tree, roots anchor the tree to the ground. Trees with damaged roots are more likely to lean and topple than trees with healthy roots. Vehicles are capable of damaging a tree's root system</a:t>
            </a:r>
            <a:r>
              <a:rPr lang="en-US" sz="1800" dirty="0" smtClean="0"/>
              <a:t>.</a:t>
            </a:r>
            <a:endParaRPr lang="en-US" sz="1800"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85047" y="1371600"/>
            <a:ext cx="3581400" cy="2906485"/>
          </a:xfrm>
        </p:spPr>
      </p:pic>
    </p:spTree>
    <p:extLst>
      <p:ext uri="{BB962C8B-B14F-4D97-AF65-F5344CB8AC3E}">
        <p14:creationId xmlns:p14="http://schemas.microsoft.com/office/powerpoint/2010/main" val="11880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Tips for Reducing Tree Dangers</a:t>
            </a:r>
            <a:endParaRPr lang="en-US" sz="3600" dirty="0"/>
          </a:p>
        </p:txBody>
      </p:sp>
      <p:sp>
        <p:nvSpPr>
          <p:cNvPr id="3" name="Content Placeholder 2"/>
          <p:cNvSpPr>
            <a:spLocks noGrp="1"/>
          </p:cNvSpPr>
          <p:nvPr>
            <p:ph sz="half" idx="1"/>
          </p:nvPr>
        </p:nvSpPr>
        <p:spPr>
          <a:xfrm>
            <a:off x="1600200" y="1295400"/>
            <a:ext cx="3581400" cy="3962400"/>
          </a:xfrm>
        </p:spPr>
        <p:txBody>
          <a:bodyPr/>
          <a:lstStyle/>
          <a:p>
            <a:r>
              <a:rPr lang="en-US" sz="1800" dirty="0" smtClean="0"/>
              <a:t>Inspect </a:t>
            </a:r>
            <a:r>
              <a:rPr lang="en-US" sz="1800" dirty="0"/>
              <a:t>your trees periodically for hazards, especially in large, old trees. Every tree likely to have a problem should be inspected from bottom to top. Look for signs of decay and continue up the trunk toward the crown, noting anything that might indicate a potential hazard</a:t>
            </a:r>
            <a:r>
              <a:rPr lang="en-US" sz="1800" dirty="0" smtClean="0"/>
              <a:t>.</a:t>
            </a:r>
          </a:p>
          <a:p>
            <a:endParaRPr lang="en-US" sz="2000" dirty="0"/>
          </a:p>
        </p:txBody>
      </p:sp>
      <p:sp>
        <p:nvSpPr>
          <p:cNvPr id="6" name="Content Placeholder 5"/>
          <p:cNvSpPr>
            <a:spLocks noGrp="1"/>
          </p:cNvSpPr>
          <p:nvPr>
            <p:ph sz="half" idx="2"/>
          </p:nvPr>
        </p:nvSpPr>
        <p:spPr>
          <a:xfrm>
            <a:off x="1676400" y="4141895"/>
            <a:ext cx="7239000" cy="1954105"/>
          </a:xfrm>
        </p:spPr>
        <p:txBody>
          <a:bodyPr/>
          <a:lstStyle/>
          <a:p>
            <a:pPr lvl="1"/>
            <a:r>
              <a:rPr lang="en-US" sz="1600" dirty="0"/>
              <a:t>Binoculars are helpful for examining the higher portions of tall trees for damage. </a:t>
            </a:r>
          </a:p>
          <a:p>
            <a:r>
              <a:rPr lang="en-US" sz="1800" dirty="0" smtClean="0"/>
              <a:t>Dead </a:t>
            </a:r>
            <a:r>
              <a:rPr lang="en-US" sz="1800" dirty="0"/>
              <a:t>trees within the range of a house should be removed. If they are not removed, the small twigs will fall first, followed by the larger branches, and eventually the trunk.</a:t>
            </a:r>
          </a:p>
          <a:p>
            <a:endParaRPr lang="en-US" sz="1800" dirty="0"/>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257800" y="1447800"/>
            <a:ext cx="3581400" cy="23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2703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762000"/>
            <a:ext cx="6934200" cy="715963"/>
          </a:xfrm>
        </p:spPr>
        <p:txBody>
          <a:bodyPr/>
          <a:lstStyle/>
          <a:p>
            <a:r>
              <a:rPr lang="en-US" altLang="en-US" sz="4000" dirty="0" smtClean="0"/>
              <a:t>Requirement 7</a:t>
            </a:r>
            <a:endParaRPr lang="en-US" altLang="en-US" sz="4000" dirty="0"/>
          </a:p>
        </p:txBody>
      </p:sp>
      <p:sp>
        <p:nvSpPr>
          <p:cNvPr id="60419" name="Rectangle 3"/>
          <p:cNvSpPr>
            <a:spLocks noGrp="1" noChangeArrowheads="1"/>
          </p:cNvSpPr>
          <p:nvPr>
            <p:ph type="body" idx="1"/>
          </p:nvPr>
        </p:nvSpPr>
        <p:spPr>
          <a:xfrm>
            <a:off x="1981200" y="1447800"/>
            <a:ext cx="6934200" cy="4267200"/>
          </a:xfrm>
        </p:spPr>
        <p:txBody>
          <a:bodyPr/>
          <a:lstStyle/>
          <a:p>
            <a:pPr>
              <a:buFont typeface="+mj-lt"/>
              <a:buAutoNum type="arabicPeriod" startAt="7"/>
            </a:pPr>
            <a:r>
              <a:rPr lang="en-US" sz="1500" dirty="0"/>
              <a:t>Do the following:</a:t>
            </a:r>
          </a:p>
          <a:p>
            <a:pPr lvl="1">
              <a:buFont typeface="+mj-lt"/>
              <a:buAutoNum type="alphaLcPeriod"/>
            </a:pPr>
            <a:r>
              <a:rPr lang="en-US" sz="1500" dirty="0"/>
              <a:t>Describe the consequences to forests that result from FIVE of the following elements: wildfire, absence of fire, destructive insects, loss of pollinating insect population, tree diseases, air pollution, overgrazing, deer or other wildlife overpopulation, improper harvest, and urbanization.</a:t>
            </a:r>
          </a:p>
          <a:p>
            <a:pPr lvl="1">
              <a:buFont typeface="+mj-lt"/>
              <a:buAutoNum type="alphaLcPeriod"/>
            </a:pPr>
            <a:r>
              <a:rPr lang="en-US" sz="1500" dirty="0"/>
              <a:t>Explain what can be done to reduce the consequences you discussed in 7a.</a:t>
            </a:r>
          </a:p>
          <a:p>
            <a:pPr lvl="1">
              <a:buFont typeface="+mj-lt"/>
              <a:buAutoNum type="alphaLcPeriod"/>
            </a:pPr>
            <a:r>
              <a:rPr lang="en-US" sz="1500" dirty="0"/>
              <a:t>Describe what you should do if you discover a forest fire and how a professional firefighting crew might control it. Name your state or local wildfire control agency.</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521008"/>
            <a:ext cx="914400" cy="933450"/>
          </a:xfrm>
          <a:prstGeom prst="rect">
            <a:avLst/>
          </a:prstGeom>
        </p:spPr>
      </p:pic>
    </p:spTree>
    <p:extLst>
      <p:ext uri="{BB962C8B-B14F-4D97-AF65-F5344CB8AC3E}">
        <p14:creationId xmlns:p14="http://schemas.microsoft.com/office/powerpoint/2010/main" val="1054421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Wildfire Consequences</a:t>
            </a:r>
            <a:endParaRPr lang="en-US" sz="3600" dirty="0"/>
          </a:p>
        </p:txBody>
      </p:sp>
      <p:sp>
        <p:nvSpPr>
          <p:cNvPr id="5" name="Content Placeholder 4"/>
          <p:cNvSpPr>
            <a:spLocks noGrp="1"/>
          </p:cNvSpPr>
          <p:nvPr>
            <p:ph idx="1"/>
          </p:nvPr>
        </p:nvSpPr>
        <p:spPr>
          <a:xfrm>
            <a:off x="1600200" y="1295400"/>
            <a:ext cx="3733800" cy="5334000"/>
          </a:xfrm>
        </p:spPr>
        <p:txBody>
          <a:bodyPr/>
          <a:lstStyle/>
          <a:p>
            <a:r>
              <a:rPr lang="en-US" sz="1800" dirty="0" smtClean="0"/>
              <a:t>Wildfires </a:t>
            </a:r>
            <a:r>
              <a:rPr lang="en-US" sz="1800" dirty="0"/>
              <a:t>can leave great scars on </a:t>
            </a:r>
            <a:r>
              <a:rPr lang="en-US" sz="1800" dirty="0" smtClean="0"/>
              <a:t>the countryside </a:t>
            </a:r>
            <a:r>
              <a:rPr lang="en-US" sz="1800" dirty="0"/>
              <a:t>by destroying trees, </a:t>
            </a:r>
            <a:r>
              <a:rPr lang="en-US" sz="1800" dirty="0" smtClean="0"/>
              <a:t>brush, grass</a:t>
            </a:r>
            <a:r>
              <a:rPr lang="en-US" sz="1800" dirty="0"/>
              <a:t>, and even the fertile top layers </a:t>
            </a:r>
            <a:r>
              <a:rPr lang="en-US" sz="1800" dirty="0" smtClean="0"/>
              <a:t>of the </a:t>
            </a:r>
            <a:r>
              <a:rPr lang="en-US" sz="1800" dirty="0"/>
              <a:t>soil</a:t>
            </a:r>
            <a:r>
              <a:rPr lang="en-US" sz="1800" dirty="0" smtClean="0"/>
              <a:t>.</a:t>
            </a:r>
          </a:p>
          <a:p>
            <a:r>
              <a:rPr lang="en-US" sz="1800" dirty="0"/>
              <a:t>Wildfires can destroy the ground litter, which acts as a </a:t>
            </a:r>
            <a:r>
              <a:rPr lang="en-US" sz="1800" dirty="0" smtClean="0"/>
              <a:t>protective soil </a:t>
            </a:r>
            <a:r>
              <a:rPr lang="en-US" sz="1800" dirty="0"/>
              <a:t>covering.</a:t>
            </a:r>
          </a:p>
          <a:p>
            <a:r>
              <a:rPr lang="en-US" sz="1800" dirty="0"/>
              <a:t>Intense fires can change the composition of soil, </a:t>
            </a:r>
            <a:r>
              <a:rPr lang="en-US" sz="1800" dirty="0" smtClean="0"/>
              <a:t>causing it </a:t>
            </a:r>
            <a:r>
              <a:rPr lang="en-US" sz="1800" dirty="0"/>
              <a:t>to repel water. </a:t>
            </a:r>
            <a:endParaRPr lang="en-US" sz="1800" dirty="0" smtClean="0"/>
          </a:p>
          <a:p>
            <a:r>
              <a:rPr lang="en-US" sz="1800" dirty="0" smtClean="0"/>
              <a:t>Water </a:t>
            </a:r>
            <a:r>
              <a:rPr lang="en-US" sz="1800" dirty="0"/>
              <a:t>rapidly runs off this soil into </a:t>
            </a:r>
            <a:r>
              <a:rPr lang="en-US" sz="1800" dirty="0" smtClean="0"/>
              <a:t>streams and </a:t>
            </a:r>
            <a:r>
              <a:rPr lang="en-US" sz="1800" dirty="0"/>
              <a:t>reservoirs and may cause floods. It also washes </a:t>
            </a:r>
            <a:r>
              <a:rPr lang="en-US" sz="1800" dirty="0" smtClean="0"/>
              <a:t>sediment, ashes</a:t>
            </a:r>
            <a:r>
              <a:rPr lang="en-US" sz="1800" dirty="0"/>
              <a:t>, and debris from the burned areas into watersheds.</a:t>
            </a:r>
          </a:p>
        </p:txBody>
      </p:sp>
      <p:pic>
        <p:nvPicPr>
          <p:cNvPr id="4" name="Picture 3"/>
          <p:cNvPicPr>
            <a:picLocks noChangeAspect="1"/>
          </p:cNvPicPr>
          <p:nvPr/>
        </p:nvPicPr>
        <p:blipFill>
          <a:blip r:embed="rId2"/>
          <a:stretch>
            <a:fillRect/>
          </a:stretch>
        </p:blipFill>
        <p:spPr>
          <a:xfrm>
            <a:off x="5410200" y="1371600"/>
            <a:ext cx="3443796" cy="2546024"/>
          </a:xfrm>
          <a:prstGeom prst="rect">
            <a:avLst/>
          </a:prstGeom>
        </p:spPr>
      </p:pic>
    </p:spTree>
    <p:extLst>
      <p:ext uri="{BB962C8B-B14F-4D97-AF65-F5344CB8AC3E}">
        <p14:creationId xmlns:p14="http://schemas.microsoft.com/office/powerpoint/2010/main" val="28001042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Wildfire Remediation</a:t>
            </a:r>
            <a:endParaRPr lang="en-US" sz="3600" dirty="0"/>
          </a:p>
        </p:txBody>
      </p:sp>
      <p:sp>
        <p:nvSpPr>
          <p:cNvPr id="5" name="Content Placeholder 4"/>
          <p:cNvSpPr>
            <a:spLocks noGrp="1"/>
          </p:cNvSpPr>
          <p:nvPr>
            <p:ph idx="1"/>
          </p:nvPr>
        </p:nvSpPr>
        <p:spPr/>
        <p:txBody>
          <a:bodyPr/>
          <a:lstStyle/>
          <a:p>
            <a:pPr marL="0" indent="0">
              <a:buNone/>
            </a:pPr>
            <a:r>
              <a:rPr lang="en-US" sz="1800" b="1" dirty="0"/>
              <a:t>Prescribed Fire</a:t>
            </a:r>
          </a:p>
          <a:p>
            <a:r>
              <a:rPr lang="en-US" sz="1800" dirty="0"/>
              <a:t>To lessen the danger of </a:t>
            </a:r>
            <a:r>
              <a:rPr lang="en-US" sz="1800" dirty="0" smtClean="0"/>
              <a:t>devastating fires</a:t>
            </a:r>
            <a:r>
              <a:rPr lang="en-US" sz="1800" dirty="0"/>
              <a:t>, foresters </a:t>
            </a:r>
            <a:r>
              <a:rPr lang="en-US" sz="1800" dirty="0" smtClean="0"/>
              <a:t>might intentionally </a:t>
            </a:r>
            <a:r>
              <a:rPr lang="en-US" sz="1800" dirty="0"/>
              <a:t>set fire to </a:t>
            </a:r>
            <a:r>
              <a:rPr lang="en-US" sz="1800" dirty="0" smtClean="0"/>
              <a:t>an area</a:t>
            </a:r>
            <a:r>
              <a:rPr lang="en-US" sz="1800" dirty="0"/>
              <a:t>. This </a:t>
            </a:r>
            <a:r>
              <a:rPr lang="en-US" sz="1800" i="1" dirty="0"/>
              <a:t>prescribed </a:t>
            </a:r>
            <a:r>
              <a:rPr lang="en-US" sz="1800" i="1" dirty="0" smtClean="0"/>
              <a:t>burning </a:t>
            </a:r>
            <a:r>
              <a:rPr lang="en-US" sz="1800" dirty="0" smtClean="0"/>
              <a:t>is </a:t>
            </a:r>
            <a:r>
              <a:rPr lang="en-US" sz="1800" dirty="0"/>
              <a:t>carefully planned, </a:t>
            </a:r>
            <a:r>
              <a:rPr lang="en-US" sz="1800" dirty="0" smtClean="0"/>
              <a:t>and the </a:t>
            </a:r>
            <a:r>
              <a:rPr lang="en-US" sz="1800" dirty="0"/>
              <a:t>fire is set according to </a:t>
            </a:r>
            <a:r>
              <a:rPr lang="en-US" sz="1800" dirty="0" smtClean="0"/>
              <a:t>a prescription </a:t>
            </a:r>
            <a:r>
              <a:rPr lang="en-US" sz="1800" dirty="0"/>
              <a:t>written for </a:t>
            </a:r>
            <a:r>
              <a:rPr lang="en-US" sz="1800" dirty="0" smtClean="0"/>
              <a:t>the conditions </a:t>
            </a:r>
            <a:r>
              <a:rPr lang="en-US" sz="1800" dirty="0"/>
              <a:t>that exist and </a:t>
            </a:r>
            <a:r>
              <a:rPr lang="en-US" sz="1800" dirty="0" smtClean="0"/>
              <a:t>the objectives </a:t>
            </a:r>
            <a:r>
              <a:rPr lang="en-US" sz="1800" dirty="0"/>
              <a:t>to be achieved.</a:t>
            </a:r>
          </a:p>
          <a:p>
            <a:r>
              <a:rPr lang="en-US" sz="1800" dirty="0"/>
              <a:t>The fire exposes the </a:t>
            </a:r>
            <a:r>
              <a:rPr lang="en-US" sz="1800" dirty="0" smtClean="0"/>
              <a:t>soil, releases </a:t>
            </a:r>
            <a:r>
              <a:rPr lang="en-US" sz="1800" dirty="0"/>
              <a:t>nutrients into </a:t>
            </a:r>
            <a:r>
              <a:rPr lang="en-US" sz="1800" dirty="0" smtClean="0"/>
              <a:t>the soil</a:t>
            </a:r>
            <a:r>
              <a:rPr lang="en-US" sz="1800" dirty="0"/>
              <a:t>, eliminates some </a:t>
            </a:r>
            <a:r>
              <a:rPr lang="en-US" sz="1800" dirty="0" smtClean="0"/>
              <a:t>insects and </a:t>
            </a:r>
            <a:r>
              <a:rPr lang="en-US" sz="1800" dirty="0"/>
              <a:t>diseases, and </a:t>
            </a:r>
            <a:r>
              <a:rPr lang="en-US" sz="1800" dirty="0" smtClean="0"/>
              <a:t>removes undesirable </a:t>
            </a:r>
            <a:r>
              <a:rPr lang="en-US" sz="1800" dirty="0"/>
              <a:t>trees or brush.</a:t>
            </a:r>
          </a:p>
          <a:p>
            <a:r>
              <a:rPr lang="en-US" sz="1800" dirty="0"/>
              <a:t>The heat also can open </a:t>
            </a:r>
            <a:r>
              <a:rPr lang="en-US" sz="1800" dirty="0" smtClean="0"/>
              <a:t>up fallen </a:t>
            </a:r>
            <a:r>
              <a:rPr lang="en-US" sz="1800" dirty="0"/>
              <a:t>cones.</a:t>
            </a:r>
          </a:p>
          <a:p>
            <a:r>
              <a:rPr lang="en-US" sz="1800" dirty="0"/>
              <a:t>Prescribed burns </a:t>
            </a:r>
            <a:r>
              <a:rPr lang="en-US" sz="1800" dirty="0" smtClean="0"/>
              <a:t>made on </a:t>
            </a:r>
            <a:r>
              <a:rPr lang="en-US" sz="1800" dirty="0"/>
              <a:t>a regular </a:t>
            </a:r>
            <a:r>
              <a:rPr lang="en-US" sz="1800" dirty="0" smtClean="0"/>
              <a:t>basis—every three </a:t>
            </a:r>
            <a:r>
              <a:rPr lang="en-US" sz="1800" dirty="0"/>
              <a:t>to five years, for </a:t>
            </a:r>
            <a:r>
              <a:rPr lang="en-US" sz="1800" dirty="0" smtClean="0"/>
              <a:t>example—can </a:t>
            </a:r>
            <a:r>
              <a:rPr lang="en-US" sz="1800" dirty="0"/>
              <a:t>reduce dried </a:t>
            </a:r>
            <a:r>
              <a:rPr lang="en-US" sz="1800" dirty="0" smtClean="0"/>
              <a:t>leaves and </a:t>
            </a:r>
            <a:r>
              <a:rPr lang="en-US" sz="1800" dirty="0"/>
              <a:t>brush that, if allowed </a:t>
            </a:r>
            <a:r>
              <a:rPr lang="en-US" sz="1800" dirty="0" smtClean="0"/>
              <a:t>to accumulate</a:t>
            </a:r>
            <a:r>
              <a:rPr lang="en-US" sz="1800" dirty="0"/>
              <a:t>, could eventually feed a very damaging wildfire.</a:t>
            </a:r>
          </a:p>
          <a:p>
            <a:r>
              <a:rPr lang="en-US" sz="1800" dirty="0"/>
              <a:t>Wildfires are uncontrolled fires, and they can be avoided </a:t>
            </a:r>
            <a:r>
              <a:rPr lang="en-US" sz="1800" dirty="0" smtClean="0"/>
              <a:t>or made </a:t>
            </a:r>
            <a:r>
              <a:rPr lang="en-US" sz="1800" dirty="0"/>
              <a:t>less severe by prescribed burning.</a:t>
            </a:r>
          </a:p>
        </p:txBody>
      </p:sp>
    </p:spTree>
    <p:extLst>
      <p:ext uri="{BB962C8B-B14F-4D97-AF65-F5344CB8AC3E}">
        <p14:creationId xmlns:p14="http://schemas.microsoft.com/office/powerpoint/2010/main" val="1123516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762000"/>
            <a:ext cx="6934200" cy="715963"/>
          </a:xfrm>
        </p:spPr>
        <p:txBody>
          <a:bodyPr/>
          <a:lstStyle/>
          <a:p>
            <a:r>
              <a:rPr lang="en-US" altLang="en-US" sz="4000" dirty="0" smtClean="0"/>
              <a:t>Requirement 1</a:t>
            </a:r>
            <a:endParaRPr lang="en-US" altLang="en-US" sz="4000" dirty="0"/>
          </a:p>
        </p:txBody>
      </p:sp>
      <p:sp>
        <p:nvSpPr>
          <p:cNvPr id="60419" name="Rectangle 3"/>
          <p:cNvSpPr>
            <a:spLocks noGrp="1" noChangeArrowheads="1"/>
          </p:cNvSpPr>
          <p:nvPr>
            <p:ph type="body" idx="1"/>
          </p:nvPr>
        </p:nvSpPr>
        <p:spPr>
          <a:xfrm>
            <a:off x="1981200" y="1447800"/>
            <a:ext cx="6934200" cy="4267200"/>
          </a:xfrm>
        </p:spPr>
        <p:txBody>
          <a:bodyPr/>
          <a:lstStyle/>
          <a:p>
            <a:pPr>
              <a:buFont typeface="+mj-lt"/>
              <a:buAutoNum type="arabicPeriod"/>
            </a:pPr>
            <a:r>
              <a:rPr lang="en-US" sz="1500" dirty="0"/>
              <a:t>Prepare a field notebook, make a collection, and identify 15 species of trees, wild shrubs, or vines in a local forested area. Write a description in which you identify and discuss the following: </a:t>
            </a:r>
          </a:p>
          <a:p>
            <a:pPr lvl="1">
              <a:buFont typeface="+mj-lt"/>
              <a:buAutoNum type="alphaLcPeriod"/>
            </a:pPr>
            <a:r>
              <a:rPr lang="en-US" sz="1500" dirty="0"/>
              <a:t>The characteristics of leaf, twig, cone, or fruiting bodies </a:t>
            </a:r>
          </a:p>
          <a:p>
            <a:pPr lvl="1">
              <a:buFont typeface="+mj-lt"/>
              <a:buAutoNum type="alphaLcPeriod"/>
            </a:pPr>
            <a:r>
              <a:rPr lang="en-US" sz="1500" dirty="0"/>
              <a:t>The habitat in which these trees, shrubs or vines are found. </a:t>
            </a:r>
          </a:p>
          <a:p>
            <a:pPr lvl="1">
              <a:buFont typeface="+mj-lt"/>
              <a:buAutoNum type="alphaLcPeriod"/>
            </a:pPr>
            <a:r>
              <a:rPr lang="en-US" sz="1500" dirty="0"/>
              <a:t>The important ways each tree, shrub, or vine is used by humans or wildlife and whether the species is native or was introduced to the area. If it is not native, explain whether it is considered invasive or potentially invasive.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521008"/>
            <a:ext cx="914400" cy="933450"/>
          </a:xfrm>
          <a:prstGeom prst="rect">
            <a:avLst/>
          </a:prstGeom>
        </p:spPr>
      </p:pic>
    </p:spTree>
    <p:extLst>
      <p:ext uri="{BB962C8B-B14F-4D97-AF65-F5344CB8AC3E}">
        <p14:creationId xmlns:p14="http://schemas.microsoft.com/office/powerpoint/2010/main" val="30546520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Prescribed Burn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1409700"/>
            <a:ext cx="7315200" cy="4572000"/>
          </a:xfrm>
        </p:spPr>
      </p:pic>
    </p:spTree>
    <p:extLst>
      <p:ext uri="{BB962C8B-B14F-4D97-AF65-F5344CB8AC3E}">
        <p14:creationId xmlns:p14="http://schemas.microsoft.com/office/powerpoint/2010/main" val="24443018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Absence of </a:t>
            </a:r>
            <a:r>
              <a:rPr lang="en-US" sz="3600" dirty="0" smtClean="0"/>
              <a:t>Fire Consequences</a:t>
            </a:r>
            <a:endParaRPr lang="en-US" sz="3600" dirty="0"/>
          </a:p>
        </p:txBody>
      </p:sp>
      <p:sp>
        <p:nvSpPr>
          <p:cNvPr id="4" name="Text Placeholder 3"/>
          <p:cNvSpPr>
            <a:spLocks noGrp="1"/>
          </p:cNvSpPr>
          <p:nvPr>
            <p:ph sz="half" idx="1"/>
          </p:nvPr>
        </p:nvSpPr>
        <p:spPr/>
        <p:txBody>
          <a:bodyPr/>
          <a:lstStyle/>
          <a:p>
            <a:r>
              <a:rPr lang="en-US" sz="1800" dirty="0"/>
              <a:t>Much modern concern about fires results from </a:t>
            </a:r>
            <a:r>
              <a:rPr lang="en-US" sz="1800" dirty="0" smtClean="0"/>
              <a:t>past management </a:t>
            </a:r>
            <a:r>
              <a:rPr lang="en-US" sz="1800" dirty="0"/>
              <a:t>practices that sought to eliminate all fires. </a:t>
            </a:r>
            <a:endParaRPr lang="en-US" sz="1800" dirty="0" smtClean="0"/>
          </a:p>
          <a:p>
            <a:r>
              <a:rPr lang="en-US" sz="1800" dirty="0" smtClean="0"/>
              <a:t>That approach </a:t>
            </a:r>
            <a:r>
              <a:rPr lang="en-US" sz="1800" dirty="0"/>
              <a:t>often allowed deadwood to build up on forest </a:t>
            </a:r>
            <a:r>
              <a:rPr lang="en-US" sz="1800" dirty="0" smtClean="0"/>
              <a:t>floors. </a:t>
            </a:r>
          </a:p>
          <a:p>
            <a:r>
              <a:rPr lang="en-US" sz="1800" dirty="0" smtClean="0"/>
              <a:t>When </a:t>
            </a:r>
            <a:r>
              <a:rPr lang="en-US" sz="1800" dirty="0"/>
              <a:t>a fire does break out and burns into that deadwood, </a:t>
            </a:r>
            <a:r>
              <a:rPr lang="en-US" sz="1800" dirty="0" smtClean="0"/>
              <a:t>it may </a:t>
            </a:r>
            <a:r>
              <a:rPr lang="en-US" sz="1800" dirty="0"/>
              <a:t>be hotter and more destructive than if the natural cycles </a:t>
            </a:r>
            <a:r>
              <a:rPr lang="en-US" sz="1800" dirty="0" smtClean="0"/>
              <a:t>of fire </a:t>
            </a:r>
            <a:r>
              <a:rPr lang="en-US" sz="1800" dirty="0"/>
              <a:t>and regeneration had been allowed to play themselves out.</a:t>
            </a:r>
            <a:endParaRPr lang="en-US" sz="1800" dirty="0" smtClean="0"/>
          </a:p>
          <a:p>
            <a:endParaRPr lang="en-US" sz="1800"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34000" y="1447800"/>
            <a:ext cx="3581400" cy="2686050"/>
          </a:xfrm>
        </p:spPr>
      </p:pic>
    </p:spTree>
    <p:extLst>
      <p:ext uri="{BB962C8B-B14F-4D97-AF65-F5344CB8AC3E}">
        <p14:creationId xmlns:p14="http://schemas.microsoft.com/office/powerpoint/2010/main" val="4279840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Absence of </a:t>
            </a:r>
            <a:r>
              <a:rPr lang="en-US" sz="3600" dirty="0" smtClean="0"/>
              <a:t>Fire Remediation</a:t>
            </a:r>
            <a:endParaRPr lang="en-US" sz="3600" dirty="0"/>
          </a:p>
        </p:txBody>
      </p:sp>
      <p:sp>
        <p:nvSpPr>
          <p:cNvPr id="4" name="Text Placeholder 3"/>
          <p:cNvSpPr>
            <a:spLocks noGrp="1"/>
          </p:cNvSpPr>
          <p:nvPr>
            <p:ph idx="1"/>
          </p:nvPr>
        </p:nvSpPr>
        <p:spPr>
          <a:xfrm>
            <a:off x="4343400" y="1295400"/>
            <a:ext cx="4572000" cy="5410200"/>
          </a:xfrm>
        </p:spPr>
        <p:txBody>
          <a:bodyPr/>
          <a:lstStyle/>
          <a:p>
            <a:r>
              <a:rPr lang="en-US" sz="1800" dirty="0"/>
              <a:t>Surface fires caused by lightning have a natural role </a:t>
            </a:r>
            <a:r>
              <a:rPr lang="en-US" sz="1800" dirty="0" smtClean="0"/>
              <a:t>to play </a:t>
            </a:r>
            <a:r>
              <a:rPr lang="en-US" sz="1800" dirty="0"/>
              <a:t>in many forests by consuming much of the brush </a:t>
            </a:r>
            <a:r>
              <a:rPr lang="en-US" sz="1800" dirty="0" smtClean="0"/>
              <a:t>and deadwood </a:t>
            </a:r>
            <a:r>
              <a:rPr lang="en-US" sz="1800" dirty="0"/>
              <a:t>choking a forest’s understory, releasing </a:t>
            </a:r>
            <a:r>
              <a:rPr lang="en-US" sz="1800" dirty="0" smtClean="0"/>
              <a:t>nutrients into </a:t>
            </a:r>
            <a:r>
              <a:rPr lang="en-US" sz="1800" dirty="0"/>
              <a:t>the soil, and providing a fertile bed for new growth</a:t>
            </a:r>
            <a:r>
              <a:rPr lang="en-US" sz="1800" dirty="0" smtClean="0"/>
              <a:t>.</a:t>
            </a:r>
          </a:p>
          <a:p>
            <a:r>
              <a:rPr lang="en-US" sz="1800" dirty="0"/>
              <a:t>Fire exposes soil so that seeds may germinate, releases seeds from cones or hard seed covers, removes the thatch layer that shades small-statured species, and plays many other ecological roles.</a:t>
            </a:r>
          </a:p>
          <a:p>
            <a:r>
              <a:rPr lang="en-US" sz="1800" dirty="0" smtClean="0"/>
              <a:t>Mature </a:t>
            </a:r>
            <a:r>
              <a:rPr lang="en-US" sz="1800" dirty="0"/>
              <a:t>trees can often withstand the heat of occasional </a:t>
            </a:r>
            <a:r>
              <a:rPr lang="en-US" sz="1800" dirty="0" smtClean="0"/>
              <a:t>fires, because </a:t>
            </a:r>
            <a:r>
              <a:rPr lang="en-US" sz="1800" dirty="0"/>
              <a:t>their bark is dense enough to prevent them </a:t>
            </a:r>
            <a:r>
              <a:rPr lang="en-US" sz="1800" dirty="0" smtClean="0"/>
              <a:t>from being </a:t>
            </a:r>
            <a:r>
              <a:rPr lang="en-US" sz="1800" dirty="0"/>
              <a:t>seriously damaged</a:t>
            </a:r>
            <a:r>
              <a:rPr lang="en-US" sz="1800" dirty="0" smtClean="0"/>
              <a:t>.</a:t>
            </a:r>
          </a:p>
          <a:p>
            <a:endParaRPr lang="en-US" sz="1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2666" y="3276600"/>
            <a:ext cx="2710734" cy="3276600"/>
          </a:xfrm>
          <a:prstGeom prst="rect">
            <a:avLst/>
          </a:prstGeom>
        </p:spPr>
      </p:pic>
      <p:pic>
        <p:nvPicPr>
          <p:cNvPr id="6" name="Picture 5"/>
          <p:cNvPicPr>
            <a:picLocks noChangeAspect="1"/>
          </p:cNvPicPr>
          <p:nvPr/>
        </p:nvPicPr>
        <p:blipFill>
          <a:blip r:embed="rId3"/>
          <a:stretch>
            <a:fillRect/>
          </a:stretch>
        </p:blipFill>
        <p:spPr>
          <a:xfrm>
            <a:off x="1641231" y="1385601"/>
            <a:ext cx="2702169" cy="1756410"/>
          </a:xfrm>
          <a:prstGeom prst="rect">
            <a:avLst/>
          </a:prstGeom>
        </p:spPr>
      </p:pic>
    </p:spTree>
    <p:extLst>
      <p:ext uri="{BB962C8B-B14F-4D97-AF65-F5344CB8AC3E}">
        <p14:creationId xmlns:p14="http://schemas.microsoft.com/office/powerpoint/2010/main" val="4012104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Destructive </a:t>
            </a:r>
            <a:r>
              <a:rPr lang="en-US" sz="3600" dirty="0" smtClean="0"/>
              <a:t>Insects Consequences</a:t>
            </a:r>
            <a:endParaRPr lang="en-US" sz="3600" dirty="0"/>
          </a:p>
        </p:txBody>
      </p:sp>
      <p:sp>
        <p:nvSpPr>
          <p:cNvPr id="4" name="Text Placeholder 3"/>
          <p:cNvSpPr>
            <a:spLocks noGrp="1"/>
          </p:cNvSpPr>
          <p:nvPr>
            <p:ph sz="half" idx="1"/>
          </p:nvPr>
        </p:nvSpPr>
        <p:spPr/>
        <p:txBody>
          <a:bodyPr/>
          <a:lstStyle/>
          <a:p>
            <a:r>
              <a:rPr lang="en-US" sz="1800" dirty="0"/>
              <a:t>Insects such as the spruce budworm and larvae of </a:t>
            </a:r>
            <a:r>
              <a:rPr lang="en-US" sz="1800" dirty="0" smtClean="0"/>
              <a:t>the gypsy </a:t>
            </a:r>
            <a:r>
              <a:rPr lang="en-US" sz="1800" dirty="0"/>
              <a:t>moth </a:t>
            </a:r>
            <a:r>
              <a:rPr lang="en-US" sz="1800" i="1" dirty="0"/>
              <a:t>defoliate </a:t>
            </a:r>
            <a:r>
              <a:rPr lang="en-US" sz="1800" dirty="0"/>
              <a:t>trees by eating many of the leaves. </a:t>
            </a:r>
            <a:endParaRPr lang="en-US" sz="1800" dirty="0" smtClean="0"/>
          </a:p>
          <a:p>
            <a:r>
              <a:rPr lang="en-US" sz="1800" dirty="0" smtClean="0"/>
              <a:t>The </a:t>
            </a:r>
            <a:r>
              <a:rPr lang="en-US" sz="1800" dirty="0" smtClean="0"/>
              <a:t>spruce </a:t>
            </a:r>
            <a:r>
              <a:rPr lang="en-US" sz="1800" dirty="0"/>
              <a:t>budworm damages spruce and fir forests </a:t>
            </a:r>
            <a:r>
              <a:rPr lang="en-US" sz="1800" dirty="0" smtClean="0"/>
              <a:t>throughout New </a:t>
            </a:r>
            <a:r>
              <a:rPr lang="en-US" sz="1800" dirty="0"/>
              <a:t>England, eastern Canada, and Minnesota. </a:t>
            </a:r>
            <a:endParaRPr lang="en-US" sz="1800" dirty="0" smtClean="0"/>
          </a:p>
          <a:p>
            <a:r>
              <a:rPr lang="en-US" sz="1800" dirty="0" smtClean="0"/>
              <a:t>In </a:t>
            </a:r>
            <a:r>
              <a:rPr lang="en-US" sz="1800" dirty="0"/>
              <a:t>the </a:t>
            </a:r>
            <a:r>
              <a:rPr lang="en-US" sz="1800" dirty="0" smtClean="0"/>
              <a:t>West, they </a:t>
            </a:r>
            <a:r>
              <a:rPr lang="en-US" sz="1800" dirty="0"/>
              <a:t>have weakened some forests and left them open to </a:t>
            </a:r>
            <a:r>
              <a:rPr lang="en-US" sz="1800" dirty="0" smtClean="0"/>
              <a:t>catastrophic wildfires</a:t>
            </a:r>
            <a:r>
              <a:rPr lang="en-US" sz="1800" dirty="0"/>
              <a:t>. </a:t>
            </a:r>
            <a:endParaRPr lang="en-US" sz="1800" dirty="0" smtClean="0"/>
          </a:p>
          <a:p>
            <a:r>
              <a:rPr lang="en-US" sz="1800" dirty="0" smtClean="0"/>
              <a:t>The </a:t>
            </a:r>
            <a:r>
              <a:rPr lang="en-US" sz="1800" dirty="0"/>
              <a:t>gypsy moth larvae attack hardwoods </a:t>
            </a:r>
            <a:r>
              <a:rPr lang="en-US" sz="1800" dirty="0" smtClean="0"/>
              <a:t>in the </a:t>
            </a:r>
            <a:r>
              <a:rPr lang="en-US" sz="1800" dirty="0"/>
              <a:t>eastern states. </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34000" y="3962400"/>
            <a:ext cx="3585839" cy="2574632"/>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096963"/>
            <a:ext cx="3581400" cy="2318957"/>
          </a:xfrm>
          <a:prstGeom prst="rect">
            <a:avLst/>
          </a:prstGeom>
        </p:spPr>
      </p:pic>
      <p:sp>
        <p:nvSpPr>
          <p:cNvPr id="7" name="TextBox 6"/>
          <p:cNvSpPr txBox="1"/>
          <p:nvPr/>
        </p:nvSpPr>
        <p:spPr>
          <a:xfrm>
            <a:off x="5334000" y="3505200"/>
            <a:ext cx="3581400" cy="369332"/>
          </a:xfrm>
          <a:prstGeom prst="rect">
            <a:avLst/>
          </a:prstGeom>
          <a:noFill/>
        </p:spPr>
        <p:txBody>
          <a:bodyPr wrap="square" rtlCol="0">
            <a:spAutoFit/>
          </a:bodyPr>
          <a:lstStyle/>
          <a:p>
            <a:r>
              <a:rPr lang="en-US" sz="1800" dirty="0" smtClean="0"/>
              <a:t>Spruce Budworm</a:t>
            </a:r>
            <a:endParaRPr lang="en-US" sz="1800" dirty="0"/>
          </a:p>
        </p:txBody>
      </p:sp>
    </p:spTree>
    <p:extLst>
      <p:ext uri="{BB962C8B-B14F-4D97-AF65-F5344CB8AC3E}">
        <p14:creationId xmlns:p14="http://schemas.microsoft.com/office/powerpoint/2010/main" val="15470793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Destructive </a:t>
            </a:r>
            <a:r>
              <a:rPr lang="en-US" sz="3600" dirty="0" smtClean="0"/>
              <a:t>Insects Consequences</a:t>
            </a:r>
            <a:endParaRPr lang="en-US" sz="3600" dirty="0"/>
          </a:p>
        </p:txBody>
      </p:sp>
      <p:sp>
        <p:nvSpPr>
          <p:cNvPr id="4" name="Text Placeholder 3"/>
          <p:cNvSpPr>
            <a:spLocks noGrp="1"/>
          </p:cNvSpPr>
          <p:nvPr>
            <p:ph sz="half" idx="1"/>
          </p:nvPr>
        </p:nvSpPr>
        <p:spPr>
          <a:xfrm>
            <a:off x="1600200" y="1295400"/>
            <a:ext cx="3733800" cy="4800600"/>
          </a:xfrm>
        </p:spPr>
        <p:txBody>
          <a:bodyPr/>
          <a:lstStyle/>
          <a:p>
            <a:r>
              <a:rPr lang="en-US" sz="1800" dirty="0" smtClean="0"/>
              <a:t>Epidemics </a:t>
            </a:r>
            <a:r>
              <a:rPr lang="en-US" sz="1800" dirty="0"/>
              <a:t>of bark beetles periodically kill tens of </a:t>
            </a:r>
            <a:r>
              <a:rPr lang="en-US" sz="1800" dirty="0" smtClean="0"/>
              <a:t>thousands of </a:t>
            </a:r>
            <a:r>
              <a:rPr lang="en-US" sz="1800" dirty="0"/>
              <a:t>acres of pine in the Southern, Southwestern, and </a:t>
            </a:r>
            <a:r>
              <a:rPr lang="en-US" sz="1800" dirty="0" smtClean="0"/>
              <a:t>Rocky Mountain </a:t>
            </a:r>
            <a:r>
              <a:rPr lang="en-US" sz="1800" dirty="0"/>
              <a:t>regions of the United States. </a:t>
            </a:r>
            <a:endParaRPr lang="en-US" sz="1800" dirty="0" smtClean="0"/>
          </a:p>
          <a:p>
            <a:endParaRPr lang="en-US" sz="1800" dirty="0"/>
          </a:p>
          <a:p>
            <a:endParaRPr lang="en-US" sz="1800" dirty="0" smtClean="0"/>
          </a:p>
          <a:p>
            <a:r>
              <a:rPr lang="en-US" sz="1800" dirty="0" smtClean="0"/>
              <a:t>These </a:t>
            </a:r>
            <a:r>
              <a:rPr lang="en-US" sz="1800" dirty="0"/>
              <a:t>pests </a:t>
            </a:r>
            <a:r>
              <a:rPr lang="en-US" sz="1800" dirty="0" smtClean="0"/>
              <a:t>generally attack </a:t>
            </a:r>
            <a:r>
              <a:rPr lang="en-US" sz="1800" dirty="0"/>
              <a:t>mature trees</a:t>
            </a:r>
            <a:r>
              <a:rPr lang="en-US" sz="1800" dirty="0" smtClean="0"/>
              <a:t>.</a:t>
            </a:r>
            <a:endParaRPr lang="en-US" sz="1800"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38439" y="1178674"/>
            <a:ext cx="3294355" cy="2092414"/>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3352800"/>
            <a:ext cx="3298794" cy="3298794"/>
          </a:xfrm>
          <a:prstGeom prst="rect">
            <a:avLst/>
          </a:prstGeom>
        </p:spPr>
      </p:pic>
    </p:spTree>
    <p:extLst>
      <p:ext uri="{BB962C8B-B14F-4D97-AF65-F5344CB8AC3E}">
        <p14:creationId xmlns:p14="http://schemas.microsoft.com/office/powerpoint/2010/main" val="23429429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Destructive </a:t>
            </a:r>
            <a:r>
              <a:rPr lang="en-US" sz="3600" dirty="0" smtClean="0"/>
              <a:t>Insects Consequences</a:t>
            </a:r>
            <a:endParaRPr lang="en-US" sz="3600" dirty="0"/>
          </a:p>
        </p:txBody>
      </p:sp>
      <p:sp>
        <p:nvSpPr>
          <p:cNvPr id="4" name="Text Placeholder 3"/>
          <p:cNvSpPr>
            <a:spLocks noGrp="1"/>
          </p:cNvSpPr>
          <p:nvPr>
            <p:ph sz="half" idx="1"/>
          </p:nvPr>
        </p:nvSpPr>
        <p:spPr/>
        <p:txBody>
          <a:bodyPr/>
          <a:lstStyle/>
          <a:p>
            <a:r>
              <a:rPr lang="en-US" sz="1800" dirty="0" smtClean="0"/>
              <a:t>The </a:t>
            </a:r>
            <a:r>
              <a:rPr lang="en-US" sz="1800" dirty="0"/>
              <a:t>pinecone beetle can destroy almost the entire </a:t>
            </a:r>
            <a:r>
              <a:rPr lang="en-US" sz="1800" dirty="0" smtClean="0"/>
              <a:t>yearly seed </a:t>
            </a:r>
            <a:r>
              <a:rPr lang="en-US" sz="1800" dirty="0"/>
              <a:t>crop of some western pines. </a:t>
            </a:r>
            <a:endParaRPr lang="en-US" sz="1800" dirty="0" smtClean="0"/>
          </a:p>
          <a:p>
            <a:endParaRPr lang="en-US" sz="1800" dirty="0"/>
          </a:p>
          <a:p>
            <a:endParaRPr lang="en-US" sz="1800" dirty="0" smtClean="0"/>
          </a:p>
          <a:p>
            <a:endParaRPr lang="en-US" sz="1800" dirty="0"/>
          </a:p>
          <a:p>
            <a:endParaRPr lang="en-US" sz="1800" dirty="0" smtClean="0"/>
          </a:p>
          <a:p>
            <a:r>
              <a:rPr lang="en-US" sz="1800" dirty="0" smtClean="0"/>
              <a:t>Emerald </a:t>
            </a:r>
            <a:r>
              <a:rPr lang="en-US" sz="1800" dirty="0"/>
              <a:t>ash borers, </a:t>
            </a:r>
            <a:r>
              <a:rPr lang="en-US" sz="1800" dirty="0" smtClean="0"/>
              <a:t>introduced to </a:t>
            </a:r>
            <a:r>
              <a:rPr lang="en-US" sz="1800" dirty="0"/>
              <a:t>the United States in shipping pallets coming </a:t>
            </a:r>
            <a:r>
              <a:rPr lang="en-US" sz="1800" dirty="0" smtClean="0"/>
              <a:t>from China</a:t>
            </a:r>
            <a:r>
              <a:rPr lang="en-US" sz="1800" dirty="0"/>
              <a:t>, attack ash trees that have no natural </a:t>
            </a:r>
            <a:r>
              <a:rPr lang="en-US" sz="1800" dirty="0" smtClean="0"/>
              <a:t>defenses against </a:t>
            </a:r>
            <a:r>
              <a:rPr lang="en-US" sz="1800" dirty="0"/>
              <a:t>them.</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00709" y="1279864"/>
            <a:ext cx="3581400" cy="2387600"/>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0709" y="3798349"/>
            <a:ext cx="3581400" cy="2686050"/>
          </a:xfrm>
          <a:prstGeom prst="rect">
            <a:avLst/>
          </a:prstGeom>
        </p:spPr>
      </p:pic>
    </p:spTree>
    <p:extLst>
      <p:ext uri="{BB962C8B-B14F-4D97-AF65-F5344CB8AC3E}">
        <p14:creationId xmlns:p14="http://schemas.microsoft.com/office/powerpoint/2010/main" val="26317138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Destructive </a:t>
            </a:r>
            <a:r>
              <a:rPr lang="en-US" sz="3600" dirty="0" smtClean="0"/>
              <a:t>Insects Remediation</a:t>
            </a:r>
            <a:endParaRPr lang="en-US" sz="3600" dirty="0"/>
          </a:p>
        </p:txBody>
      </p:sp>
      <p:sp>
        <p:nvSpPr>
          <p:cNvPr id="4" name="Text Placeholder 3"/>
          <p:cNvSpPr>
            <a:spLocks noGrp="1"/>
          </p:cNvSpPr>
          <p:nvPr>
            <p:ph sz="half" idx="1"/>
          </p:nvPr>
        </p:nvSpPr>
        <p:spPr>
          <a:xfrm>
            <a:off x="1600200" y="1295400"/>
            <a:ext cx="3962400" cy="5181600"/>
          </a:xfrm>
        </p:spPr>
        <p:txBody>
          <a:bodyPr/>
          <a:lstStyle/>
          <a:p>
            <a:r>
              <a:rPr lang="en-US" sz="1800" dirty="0"/>
              <a:t>In commercial forests where trees are raised as a crop</a:t>
            </a:r>
            <a:r>
              <a:rPr lang="en-US" sz="1800" dirty="0" smtClean="0"/>
              <a:t>, insect </a:t>
            </a:r>
            <a:r>
              <a:rPr lang="en-US" sz="1800" dirty="0"/>
              <a:t>infestations are sometimes suppressed with </a:t>
            </a:r>
            <a:r>
              <a:rPr lang="en-US" sz="1800" i="1" dirty="0" smtClean="0"/>
              <a:t>pesticides </a:t>
            </a:r>
            <a:r>
              <a:rPr lang="en-US" sz="1800" dirty="0" smtClean="0"/>
              <a:t>(chemicals </a:t>
            </a:r>
            <a:r>
              <a:rPr lang="en-US" sz="1800" dirty="0"/>
              <a:t>for controlling insects and disease). </a:t>
            </a:r>
            <a:endParaRPr lang="en-US" sz="1800" dirty="0" smtClean="0"/>
          </a:p>
          <a:p>
            <a:r>
              <a:rPr lang="en-US" sz="1800" dirty="0"/>
              <a:t>Forest researchers continue to search for alternative methods of minimizing insects and disease outbreaks. </a:t>
            </a:r>
            <a:endParaRPr lang="en-US" sz="1800" dirty="0" smtClean="0"/>
          </a:p>
          <a:p>
            <a:r>
              <a:rPr lang="en-US" sz="1800" dirty="0" smtClean="0"/>
              <a:t>For </a:t>
            </a:r>
            <a:r>
              <a:rPr lang="en-US" sz="1800" dirty="0"/>
              <a:t>example, artificial scents can be used to confuse the mating habits of certain insects and thus reduce their numbers. </a:t>
            </a:r>
            <a:endParaRPr lang="en-US" sz="1800" dirty="0" smtClean="0"/>
          </a:p>
          <a:p>
            <a:r>
              <a:rPr lang="en-US" sz="1800" dirty="0" smtClean="0"/>
              <a:t>In </a:t>
            </a:r>
            <a:r>
              <a:rPr lang="en-US" sz="1800" dirty="0"/>
              <a:t>some forests, scientists promote the populations of insects that feed on disease-bearing insects.</a:t>
            </a:r>
          </a:p>
          <a:p>
            <a:endParaRPr lang="en-US" sz="1800" dirty="0" smtClean="0"/>
          </a:p>
        </p:txBody>
      </p:sp>
      <p:pic>
        <p:nvPicPr>
          <p:cNvPr id="8" name="Content Placeholder 7"/>
          <p:cNvPicPr>
            <a:picLocks noGrp="1" noChangeAspect="1"/>
          </p:cNvPicPr>
          <p:nvPr>
            <p:ph sz="half" idx="2"/>
          </p:nvPr>
        </p:nvPicPr>
        <p:blipFill>
          <a:blip r:embed="rId2"/>
          <a:stretch>
            <a:fillRect/>
          </a:stretch>
        </p:blipFill>
        <p:spPr>
          <a:xfrm>
            <a:off x="5791200" y="1371600"/>
            <a:ext cx="2933577" cy="29718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1584" y="4618037"/>
            <a:ext cx="2943194" cy="1545177"/>
          </a:xfrm>
          <a:prstGeom prst="rect">
            <a:avLst/>
          </a:prstGeom>
        </p:spPr>
      </p:pic>
      <p:sp>
        <p:nvSpPr>
          <p:cNvPr id="10" name="TextBox 9"/>
          <p:cNvSpPr txBox="1"/>
          <p:nvPr/>
        </p:nvSpPr>
        <p:spPr>
          <a:xfrm>
            <a:off x="5791200" y="6248400"/>
            <a:ext cx="2933577" cy="369332"/>
          </a:xfrm>
          <a:prstGeom prst="rect">
            <a:avLst/>
          </a:prstGeom>
          <a:noFill/>
        </p:spPr>
        <p:txBody>
          <a:bodyPr wrap="square" rtlCol="0">
            <a:spAutoFit/>
          </a:bodyPr>
          <a:lstStyle/>
          <a:p>
            <a:r>
              <a:rPr lang="en-US" sz="1800" dirty="0" smtClean="0"/>
              <a:t>Ladybug feeding on aphids</a:t>
            </a:r>
            <a:endParaRPr lang="en-US" sz="1800" dirty="0"/>
          </a:p>
        </p:txBody>
      </p:sp>
    </p:spTree>
    <p:extLst>
      <p:ext uri="{BB962C8B-B14F-4D97-AF65-F5344CB8AC3E}">
        <p14:creationId xmlns:p14="http://schemas.microsoft.com/office/powerpoint/2010/main" val="1163489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Loss of </a:t>
            </a:r>
            <a:r>
              <a:rPr lang="en-US" sz="3600" dirty="0" smtClean="0"/>
              <a:t>Pollinators Consequences</a:t>
            </a:r>
            <a:endParaRPr lang="en-US" sz="3600" dirty="0"/>
          </a:p>
        </p:txBody>
      </p:sp>
      <p:sp>
        <p:nvSpPr>
          <p:cNvPr id="4" name="Text Placeholder 3"/>
          <p:cNvSpPr>
            <a:spLocks noGrp="1"/>
          </p:cNvSpPr>
          <p:nvPr>
            <p:ph sz="half" idx="1"/>
          </p:nvPr>
        </p:nvSpPr>
        <p:spPr/>
        <p:txBody>
          <a:bodyPr/>
          <a:lstStyle/>
          <a:p>
            <a:r>
              <a:rPr lang="en-US" sz="1800" dirty="0" smtClean="0"/>
              <a:t>Pollinators </a:t>
            </a:r>
            <a:r>
              <a:rPr lang="en-US" sz="1800" dirty="0"/>
              <a:t>rely on forests for their homes and food, while </a:t>
            </a:r>
            <a:r>
              <a:rPr lang="en-US" sz="1800" dirty="0" smtClean="0"/>
              <a:t>many plants within forests depend </a:t>
            </a:r>
            <a:r>
              <a:rPr lang="en-US" sz="1800" dirty="0"/>
              <a:t>on the services of pollinators for </a:t>
            </a:r>
            <a:r>
              <a:rPr lang="en-US" sz="1800" dirty="0" smtClean="0"/>
              <a:t>reproduction </a:t>
            </a:r>
            <a:r>
              <a:rPr lang="en-US" sz="1800" dirty="0"/>
              <a:t>and </a:t>
            </a:r>
            <a:r>
              <a:rPr lang="en-US" sz="1800" dirty="0" smtClean="0"/>
              <a:t>disease and insect resistance </a:t>
            </a:r>
            <a:r>
              <a:rPr lang="en-US" sz="1800" dirty="0"/>
              <a:t>through genetic diversity</a:t>
            </a:r>
            <a:r>
              <a:rPr lang="en-US" sz="1800" dirty="0" smtClean="0"/>
              <a:t>.</a:t>
            </a:r>
          </a:p>
          <a:p>
            <a:r>
              <a:rPr lang="en-US" sz="1800" dirty="0" smtClean="0"/>
              <a:t>Without </a:t>
            </a:r>
            <a:r>
              <a:rPr lang="en-US" sz="1800" dirty="0"/>
              <a:t>them, humans and wildlife wouldn't have much to eat or look at</a:t>
            </a:r>
            <a:r>
              <a:rPr lang="en-US" sz="1800" dirty="0" smtClean="0"/>
              <a:t>!</a:t>
            </a:r>
          </a:p>
        </p:txBody>
      </p:sp>
      <p:pic>
        <p:nvPicPr>
          <p:cNvPr id="5"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10075"/>
          <a:stretch/>
        </p:blipFill>
        <p:spPr>
          <a:xfrm>
            <a:off x="5299969" y="1295400"/>
            <a:ext cx="3622700" cy="4876800"/>
          </a:xfrm>
        </p:spPr>
      </p:pic>
    </p:spTree>
    <p:extLst>
      <p:ext uri="{BB962C8B-B14F-4D97-AF65-F5344CB8AC3E}">
        <p14:creationId xmlns:p14="http://schemas.microsoft.com/office/powerpoint/2010/main" val="33814723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Loss of </a:t>
            </a:r>
            <a:r>
              <a:rPr lang="en-US" sz="3600" dirty="0" smtClean="0"/>
              <a:t>Pollinators Remediation</a:t>
            </a:r>
            <a:endParaRPr lang="en-US" sz="3600" dirty="0"/>
          </a:p>
        </p:txBody>
      </p:sp>
      <p:sp>
        <p:nvSpPr>
          <p:cNvPr id="4" name="Text Placeholder 3"/>
          <p:cNvSpPr>
            <a:spLocks noGrp="1"/>
          </p:cNvSpPr>
          <p:nvPr>
            <p:ph sz="half" idx="1"/>
          </p:nvPr>
        </p:nvSpPr>
        <p:spPr/>
        <p:txBody>
          <a:bodyPr/>
          <a:lstStyle/>
          <a:p>
            <a:r>
              <a:rPr lang="en-US" sz="1800" dirty="0"/>
              <a:t>Within forests themselves, practices that </a:t>
            </a:r>
            <a:r>
              <a:rPr lang="en-US" sz="1800" dirty="0" smtClean="0"/>
              <a:t>help maintain healthy </a:t>
            </a:r>
            <a:r>
              <a:rPr lang="en-US" sz="1800" dirty="0"/>
              <a:t>pollinator populations include regulating grazing in forests to minimize competition for </a:t>
            </a:r>
            <a:r>
              <a:rPr lang="en-US" sz="1800" dirty="0" smtClean="0"/>
              <a:t>flowers, </a:t>
            </a:r>
            <a:r>
              <a:rPr lang="en-US" sz="1800" dirty="0"/>
              <a:t>retaining dead standing and lying wood for nesting, and conducting selective logging, burning, mowing</a:t>
            </a:r>
            <a:r>
              <a:rPr lang="en-US" sz="1800" dirty="0" smtClean="0"/>
              <a:t>, </a:t>
            </a:r>
            <a:r>
              <a:rPr lang="en-US" sz="1800" dirty="0"/>
              <a:t>and thinning. </a:t>
            </a:r>
            <a:endParaRPr lang="en-US" sz="1800" dirty="0" smtClean="0"/>
          </a:p>
          <a:p>
            <a:r>
              <a:rPr lang="en-US" sz="1800" dirty="0" smtClean="0"/>
              <a:t>Selective </a:t>
            </a:r>
            <a:r>
              <a:rPr lang="en-US" sz="1800" dirty="0"/>
              <a:t>thinning </a:t>
            </a:r>
            <a:r>
              <a:rPr lang="en-US" sz="1800" dirty="0" smtClean="0"/>
              <a:t>has been </a:t>
            </a:r>
            <a:r>
              <a:rPr lang="en-US" sz="1800" dirty="0"/>
              <a:t>shown to increase </a:t>
            </a:r>
            <a:r>
              <a:rPr lang="en-US" sz="1800" dirty="0" smtClean="0"/>
              <a:t>flowering</a:t>
            </a:r>
            <a:r>
              <a:rPr lang="en-US" sz="1800" dirty="0"/>
              <a:t>, leading to a greater abundance of pollinators.</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34000" y="1457325"/>
            <a:ext cx="3581400" cy="4476750"/>
          </a:xfrm>
        </p:spPr>
      </p:pic>
    </p:spTree>
    <p:extLst>
      <p:ext uri="{BB962C8B-B14F-4D97-AF65-F5344CB8AC3E}">
        <p14:creationId xmlns:p14="http://schemas.microsoft.com/office/powerpoint/2010/main" val="21382027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Tree </a:t>
            </a:r>
            <a:r>
              <a:rPr lang="en-US" sz="3600" dirty="0" smtClean="0"/>
              <a:t>Diseases Consequences</a:t>
            </a:r>
            <a:endParaRPr lang="en-US" sz="3600" dirty="0"/>
          </a:p>
        </p:txBody>
      </p:sp>
      <p:sp>
        <p:nvSpPr>
          <p:cNvPr id="4" name="Text Placeholder 3"/>
          <p:cNvSpPr>
            <a:spLocks noGrp="1"/>
          </p:cNvSpPr>
          <p:nvPr>
            <p:ph sz="half" idx="1"/>
          </p:nvPr>
        </p:nvSpPr>
        <p:spPr>
          <a:xfrm>
            <a:off x="1579943" y="3730413"/>
            <a:ext cx="7086599" cy="2201694"/>
          </a:xfrm>
        </p:spPr>
        <p:txBody>
          <a:bodyPr/>
          <a:lstStyle/>
          <a:p>
            <a:r>
              <a:rPr lang="en-US" sz="1800" dirty="0"/>
              <a:t>Trees are also subject to many </a:t>
            </a:r>
            <a:r>
              <a:rPr lang="en-US" sz="1800" dirty="0" smtClean="0"/>
              <a:t>diseases: </a:t>
            </a:r>
          </a:p>
          <a:p>
            <a:pPr lvl="1"/>
            <a:r>
              <a:rPr lang="en-US" sz="1600" i="1" dirty="0" smtClean="0"/>
              <a:t>Leaf </a:t>
            </a:r>
            <a:r>
              <a:rPr lang="en-US" sz="1600" i="1" dirty="0"/>
              <a:t>spots, rusts, wilts</a:t>
            </a:r>
            <a:r>
              <a:rPr lang="en-US" sz="1600" i="1" dirty="0" smtClean="0"/>
              <a:t>, blights</a:t>
            </a:r>
            <a:r>
              <a:rPr lang="en-US" sz="1600" i="1" dirty="0"/>
              <a:t>, </a:t>
            </a:r>
            <a:r>
              <a:rPr lang="en-US" sz="1600" dirty="0"/>
              <a:t>and </a:t>
            </a:r>
            <a:r>
              <a:rPr lang="en-US" sz="1600" i="1" dirty="0"/>
              <a:t>cankers </a:t>
            </a:r>
            <a:r>
              <a:rPr lang="en-US" sz="1600" dirty="0"/>
              <a:t>can weaken or kill forest trees. </a:t>
            </a:r>
            <a:endParaRPr lang="en-US" sz="1600" dirty="0" smtClean="0"/>
          </a:p>
          <a:p>
            <a:r>
              <a:rPr lang="en-US" sz="1800" dirty="0" smtClean="0"/>
              <a:t>Many </a:t>
            </a:r>
            <a:r>
              <a:rPr lang="en-US" sz="1800" dirty="0" smtClean="0"/>
              <a:t>diseases </a:t>
            </a:r>
            <a:r>
              <a:rPr lang="en-US" sz="1800" dirty="0"/>
              <a:t>with the potential of </a:t>
            </a:r>
            <a:r>
              <a:rPr lang="en-US" sz="1800" dirty="0" smtClean="0"/>
              <a:t>damaging trees </a:t>
            </a:r>
            <a:r>
              <a:rPr lang="en-US" sz="1800" dirty="0"/>
              <a:t>in the United States and Canada are native to the </a:t>
            </a:r>
            <a:r>
              <a:rPr lang="en-US" sz="1800" dirty="0" smtClean="0"/>
              <a:t>forests they </a:t>
            </a:r>
            <a:r>
              <a:rPr lang="en-US" sz="1800" dirty="0"/>
              <a:t>inhabit. </a:t>
            </a:r>
            <a:endParaRPr lang="en-US" sz="1800" dirty="0" smtClean="0"/>
          </a:p>
          <a:p>
            <a:r>
              <a:rPr lang="en-US" sz="1800" dirty="0" smtClean="0"/>
              <a:t>Because </a:t>
            </a:r>
            <a:r>
              <a:rPr lang="en-US" sz="1800" dirty="0"/>
              <a:t>they are a part of the forest ecology </a:t>
            </a:r>
            <a:r>
              <a:rPr lang="en-US" sz="1800" dirty="0" smtClean="0"/>
              <a:t>and have </a:t>
            </a:r>
            <a:r>
              <a:rPr lang="en-US" sz="1800" dirty="0"/>
              <a:t>a niche, they often can be controlled through </a:t>
            </a:r>
            <a:r>
              <a:rPr lang="en-US" sz="1800" dirty="0" smtClean="0"/>
              <a:t>adjustments of </a:t>
            </a:r>
            <a:r>
              <a:rPr lang="en-US" sz="1800" dirty="0"/>
              <a:t>their habitat. </a:t>
            </a:r>
            <a:endParaRPr lang="en-US" sz="1800" dirty="0" smtClean="0"/>
          </a:p>
        </p:txBody>
      </p:sp>
      <p:pic>
        <p:nvPicPr>
          <p:cNvPr id="5"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825" r="13175"/>
          <a:stretch/>
        </p:blipFill>
        <p:spPr>
          <a:xfrm>
            <a:off x="1237042" y="1099922"/>
            <a:ext cx="1981201" cy="1905000"/>
          </a:xfrm>
        </p:spPr>
      </p:pic>
      <p:pic>
        <p:nvPicPr>
          <p:cNvPr id="7" name="Picture 6"/>
          <p:cNvPicPr>
            <a:picLocks noChangeAspect="1"/>
          </p:cNvPicPr>
          <p:nvPr/>
        </p:nvPicPr>
        <p:blipFill>
          <a:blip r:embed="rId3"/>
          <a:stretch>
            <a:fillRect/>
          </a:stretch>
        </p:blipFill>
        <p:spPr>
          <a:xfrm>
            <a:off x="3218243" y="1099922"/>
            <a:ext cx="1905000" cy="1905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3243" y="1099922"/>
            <a:ext cx="1904228" cy="1904228"/>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9027" r="29239"/>
          <a:stretch/>
        </p:blipFill>
        <p:spPr>
          <a:xfrm>
            <a:off x="7027471" y="1099922"/>
            <a:ext cx="2089896" cy="1904228"/>
          </a:xfrm>
          <a:prstGeom prst="rect">
            <a:avLst/>
          </a:prstGeom>
        </p:spPr>
      </p:pic>
      <p:sp>
        <p:nvSpPr>
          <p:cNvPr id="10" name="TextBox 9"/>
          <p:cNvSpPr txBox="1"/>
          <p:nvPr/>
        </p:nvSpPr>
        <p:spPr>
          <a:xfrm>
            <a:off x="1219200" y="3048000"/>
            <a:ext cx="1981200" cy="369332"/>
          </a:xfrm>
          <a:prstGeom prst="rect">
            <a:avLst/>
          </a:prstGeom>
          <a:noFill/>
        </p:spPr>
        <p:txBody>
          <a:bodyPr wrap="square" rtlCol="0">
            <a:spAutoFit/>
          </a:bodyPr>
          <a:lstStyle/>
          <a:p>
            <a:r>
              <a:rPr lang="en-US" sz="1800" dirty="0" smtClean="0"/>
              <a:t>Leaf spot disease</a:t>
            </a:r>
            <a:endParaRPr lang="en-US" sz="1800" dirty="0"/>
          </a:p>
        </p:txBody>
      </p:sp>
      <p:sp>
        <p:nvSpPr>
          <p:cNvPr id="11" name="TextBox 10"/>
          <p:cNvSpPr txBox="1"/>
          <p:nvPr/>
        </p:nvSpPr>
        <p:spPr>
          <a:xfrm>
            <a:off x="3218243" y="3029674"/>
            <a:ext cx="1905000" cy="369332"/>
          </a:xfrm>
          <a:prstGeom prst="rect">
            <a:avLst/>
          </a:prstGeom>
          <a:noFill/>
        </p:spPr>
        <p:txBody>
          <a:bodyPr wrap="square" rtlCol="0">
            <a:spAutoFit/>
          </a:bodyPr>
          <a:lstStyle/>
          <a:p>
            <a:r>
              <a:rPr lang="en-US" sz="1800" dirty="0" smtClean="0"/>
              <a:t>Rust disease</a:t>
            </a:r>
            <a:endParaRPr lang="en-US" sz="1800" dirty="0"/>
          </a:p>
        </p:txBody>
      </p:sp>
      <p:sp>
        <p:nvSpPr>
          <p:cNvPr id="12" name="TextBox 11"/>
          <p:cNvSpPr txBox="1"/>
          <p:nvPr/>
        </p:nvSpPr>
        <p:spPr>
          <a:xfrm>
            <a:off x="5041092" y="3029674"/>
            <a:ext cx="1981200" cy="369332"/>
          </a:xfrm>
          <a:prstGeom prst="rect">
            <a:avLst/>
          </a:prstGeom>
          <a:noFill/>
        </p:spPr>
        <p:txBody>
          <a:bodyPr wrap="square" rtlCol="0">
            <a:spAutoFit/>
          </a:bodyPr>
          <a:lstStyle/>
          <a:p>
            <a:r>
              <a:rPr lang="en-US" sz="1800" dirty="0" smtClean="0"/>
              <a:t>Oak wilt disease</a:t>
            </a:r>
            <a:endParaRPr lang="en-US" sz="1800" dirty="0"/>
          </a:p>
        </p:txBody>
      </p:sp>
      <p:sp>
        <p:nvSpPr>
          <p:cNvPr id="13" name="TextBox 12"/>
          <p:cNvSpPr txBox="1"/>
          <p:nvPr/>
        </p:nvSpPr>
        <p:spPr>
          <a:xfrm>
            <a:off x="7009659" y="3044116"/>
            <a:ext cx="2107708" cy="646331"/>
          </a:xfrm>
          <a:prstGeom prst="rect">
            <a:avLst/>
          </a:prstGeom>
          <a:noFill/>
        </p:spPr>
        <p:txBody>
          <a:bodyPr wrap="square" rtlCol="0">
            <a:spAutoFit/>
          </a:bodyPr>
          <a:lstStyle/>
          <a:p>
            <a:r>
              <a:rPr lang="en-US" sz="1800" dirty="0" smtClean="0"/>
              <a:t>Canker tree disease</a:t>
            </a:r>
            <a:endParaRPr lang="en-US" sz="1800" dirty="0"/>
          </a:p>
        </p:txBody>
      </p:sp>
    </p:spTree>
    <p:extLst>
      <p:ext uri="{BB962C8B-B14F-4D97-AF65-F5344CB8AC3E}">
        <p14:creationId xmlns:p14="http://schemas.microsoft.com/office/powerpoint/2010/main" val="471329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t>
            </a:r>
            <a:endParaRPr lang="en-US" dirty="0"/>
          </a:p>
        </p:txBody>
      </p:sp>
      <p:sp>
        <p:nvSpPr>
          <p:cNvPr id="3" name="Content Placeholder 2"/>
          <p:cNvSpPr>
            <a:spLocks noGrp="1"/>
          </p:cNvSpPr>
          <p:nvPr>
            <p:ph sz="half" idx="1"/>
          </p:nvPr>
        </p:nvSpPr>
        <p:spPr/>
        <p:txBody>
          <a:bodyPr/>
          <a:lstStyle/>
          <a:p>
            <a:r>
              <a:rPr lang="en-US" sz="2000" dirty="0" smtClean="0"/>
              <a:t>Download the “Leaf Identification Key to 88 Ohio Trees” to help identify your collection of 15 trees, shrubs, or vines.</a:t>
            </a:r>
          </a:p>
        </p:txBody>
      </p:sp>
      <p:pic>
        <p:nvPicPr>
          <p:cNvPr id="5" name="Content Placeholder 4"/>
          <p:cNvPicPr>
            <a:picLocks noGrp="1" noChangeAspect="1"/>
          </p:cNvPicPr>
          <p:nvPr>
            <p:ph sz="half" idx="2"/>
          </p:nvPr>
        </p:nvPicPr>
        <p:blipFill>
          <a:blip r:embed="rId2"/>
          <a:stretch>
            <a:fillRect/>
          </a:stretch>
        </p:blipFill>
        <p:spPr>
          <a:xfrm>
            <a:off x="5668338" y="1295400"/>
            <a:ext cx="2912723" cy="4800600"/>
          </a:xfrm>
          <a:prstGeom prst="rect">
            <a:avLst/>
          </a:prstGeom>
        </p:spPr>
      </p:pic>
    </p:spTree>
    <p:extLst>
      <p:ext uri="{BB962C8B-B14F-4D97-AF65-F5344CB8AC3E}">
        <p14:creationId xmlns:p14="http://schemas.microsoft.com/office/powerpoint/2010/main" val="21358822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Tree </a:t>
            </a:r>
            <a:r>
              <a:rPr lang="en-US" sz="3600" dirty="0" smtClean="0"/>
              <a:t>Diseases Consequences</a:t>
            </a:r>
            <a:endParaRPr lang="en-US" sz="3600" dirty="0"/>
          </a:p>
        </p:txBody>
      </p:sp>
      <p:sp>
        <p:nvSpPr>
          <p:cNvPr id="4" name="Text Placeholder 3"/>
          <p:cNvSpPr>
            <a:spLocks noGrp="1"/>
          </p:cNvSpPr>
          <p:nvPr>
            <p:ph sz="half" idx="1"/>
          </p:nvPr>
        </p:nvSpPr>
        <p:spPr>
          <a:xfrm>
            <a:off x="1598301" y="1295400"/>
            <a:ext cx="4114800" cy="2075732"/>
          </a:xfrm>
        </p:spPr>
        <p:txBody>
          <a:bodyPr/>
          <a:lstStyle/>
          <a:p>
            <a:r>
              <a:rPr lang="en-US" sz="1800" dirty="0" smtClean="0"/>
              <a:t>Diseases </a:t>
            </a:r>
            <a:r>
              <a:rPr lang="en-US" sz="1800" dirty="0"/>
              <a:t>brought to North </a:t>
            </a:r>
            <a:r>
              <a:rPr lang="en-US" sz="1800" dirty="0" smtClean="0"/>
              <a:t>America from </a:t>
            </a:r>
            <a:r>
              <a:rPr lang="en-US" sz="1800" dirty="0"/>
              <a:t>other parts of the world, such as the </a:t>
            </a:r>
            <a:r>
              <a:rPr lang="en-US" sz="1800" dirty="0" smtClean="0"/>
              <a:t>Dutch </a:t>
            </a:r>
            <a:r>
              <a:rPr lang="en-US" sz="1800" dirty="0"/>
              <a:t>elm </a:t>
            </a:r>
            <a:r>
              <a:rPr lang="en-US" sz="1800" dirty="0" smtClean="0"/>
              <a:t>disease and Chestnut blight </a:t>
            </a:r>
            <a:r>
              <a:rPr lang="en-US" sz="1800" dirty="0"/>
              <a:t>can pose </a:t>
            </a:r>
            <a:r>
              <a:rPr lang="en-US" sz="1800" dirty="0" smtClean="0"/>
              <a:t>more serious </a:t>
            </a:r>
            <a:r>
              <a:rPr lang="en-US" sz="1800" dirty="0"/>
              <a:t>problems because they have no natural controls.</a:t>
            </a:r>
          </a:p>
        </p:txBody>
      </p:sp>
      <p:pic>
        <p:nvPicPr>
          <p:cNvPr id="7" name="Content Placeholder 6"/>
          <p:cNvPicPr>
            <a:picLocks noGrp="1" noChangeAspect="1"/>
          </p:cNvPicPr>
          <p:nvPr>
            <p:ph sz="half" idx="2"/>
          </p:nvPr>
        </p:nvPicPr>
        <p:blipFill>
          <a:blip r:embed="rId2"/>
          <a:stretch>
            <a:fillRect/>
          </a:stretch>
        </p:blipFill>
        <p:spPr>
          <a:xfrm>
            <a:off x="5713101" y="1443906"/>
            <a:ext cx="3282836" cy="4403327"/>
          </a:xfrm>
          <a:prstGeom prst="rect">
            <a:avLst/>
          </a:prstGeom>
        </p:spPr>
      </p:pic>
      <p:sp>
        <p:nvSpPr>
          <p:cNvPr id="8" name="TextBox 7"/>
          <p:cNvSpPr txBox="1"/>
          <p:nvPr/>
        </p:nvSpPr>
        <p:spPr>
          <a:xfrm>
            <a:off x="5805884" y="5861123"/>
            <a:ext cx="3097270" cy="369332"/>
          </a:xfrm>
          <a:prstGeom prst="rect">
            <a:avLst/>
          </a:prstGeom>
          <a:noFill/>
        </p:spPr>
        <p:txBody>
          <a:bodyPr wrap="square" rtlCol="0">
            <a:spAutoFit/>
          </a:bodyPr>
          <a:lstStyle/>
          <a:p>
            <a:r>
              <a:rPr lang="en-US" sz="1800" dirty="0" smtClean="0"/>
              <a:t>Chestnut blight</a:t>
            </a:r>
            <a:endParaRPr lang="en-US" sz="18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7358" y="3083586"/>
            <a:ext cx="3709042" cy="2778638"/>
          </a:xfrm>
          <a:prstGeom prst="rect">
            <a:avLst/>
          </a:prstGeom>
        </p:spPr>
      </p:pic>
      <p:sp>
        <p:nvSpPr>
          <p:cNvPr id="10" name="Rectangle 9"/>
          <p:cNvSpPr/>
          <p:nvPr/>
        </p:nvSpPr>
        <p:spPr>
          <a:xfrm>
            <a:off x="1687829" y="5861123"/>
            <a:ext cx="3888099" cy="923330"/>
          </a:xfrm>
          <a:prstGeom prst="rect">
            <a:avLst/>
          </a:prstGeom>
        </p:spPr>
        <p:txBody>
          <a:bodyPr wrap="square">
            <a:spAutoFit/>
          </a:bodyPr>
          <a:lstStyle/>
          <a:p>
            <a:pPr algn="l"/>
            <a:r>
              <a:rPr lang="en-US" sz="1800" dirty="0" smtClean="0">
                <a:latin typeface="+mn-lt"/>
              </a:rPr>
              <a:t>Early </a:t>
            </a:r>
            <a:r>
              <a:rPr lang="en-US" sz="1800" dirty="0">
                <a:latin typeface="+mn-lt"/>
              </a:rPr>
              <a:t>symptom of Dutch elm disease is </a:t>
            </a:r>
            <a:r>
              <a:rPr lang="en-US" sz="1800" dirty="0" smtClean="0">
                <a:latin typeface="+mn-lt"/>
              </a:rPr>
              <a:t>wilting </a:t>
            </a:r>
            <a:r>
              <a:rPr lang="en-US" sz="1800" dirty="0">
                <a:latin typeface="+mn-lt"/>
              </a:rPr>
              <a:t>of upper branches of an infected elm.</a:t>
            </a:r>
          </a:p>
        </p:txBody>
      </p:sp>
    </p:spTree>
    <p:extLst>
      <p:ext uri="{BB962C8B-B14F-4D97-AF65-F5344CB8AC3E}">
        <p14:creationId xmlns:p14="http://schemas.microsoft.com/office/powerpoint/2010/main" val="2912287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Tree </a:t>
            </a:r>
            <a:r>
              <a:rPr lang="en-US" sz="3600" dirty="0" smtClean="0"/>
              <a:t>Diseases Remediation</a:t>
            </a:r>
            <a:endParaRPr lang="en-US" sz="3600" dirty="0"/>
          </a:p>
        </p:txBody>
      </p:sp>
      <p:sp>
        <p:nvSpPr>
          <p:cNvPr id="4" name="Text Placeholder 3"/>
          <p:cNvSpPr>
            <a:spLocks noGrp="1"/>
          </p:cNvSpPr>
          <p:nvPr>
            <p:ph sz="half" idx="1"/>
          </p:nvPr>
        </p:nvSpPr>
        <p:spPr/>
        <p:txBody>
          <a:bodyPr/>
          <a:lstStyle/>
          <a:p>
            <a:r>
              <a:rPr lang="en-US" sz="1800" dirty="0"/>
              <a:t>A healthy forest with many diverse species of plants and animals can withstand attacks of diseases better.</a:t>
            </a:r>
          </a:p>
          <a:p>
            <a:r>
              <a:rPr lang="en-US" sz="1800" dirty="0" smtClean="0"/>
              <a:t>Not </a:t>
            </a:r>
            <a:r>
              <a:rPr lang="en-US" sz="1800" dirty="0"/>
              <a:t>all trees are as susceptible to </a:t>
            </a:r>
            <a:r>
              <a:rPr lang="en-US" sz="1800" dirty="0" smtClean="0"/>
              <a:t>certain diseases as </a:t>
            </a:r>
            <a:r>
              <a:rPr lang="en-US" sz="1800" dirty="0"/>
              <a:t>others, so one way in which we can look to combat rising outbreaks is to </a:t>
            </a:r>
            <a:r>
              <a:rPr lang="en-US" sz="1800" dirty="0" smtClean="0"/>
              <a:t>breed and plant resistant </a:t>
            </a:r>
            <a:r>
              <a:rPr lang="en-US" sz="1800" dirty="0"/>
              <a:t>trees</a:t>
            </a:r>
            <a:r>
              <a:rPr lang="en-US" sz="1800" dirty="0" smtClean="0"/>
              <a:t>.</a:t>
            </a:r>
          </a:p>
          <a:p>
            <a:r>
              <a:rPr lang="en-US" sz="1800" dirty="0"/>
              <a:t>In some forests</a:t>
            </a:r>
            <a:r>
              <a:rPr lang="en-US" sz="1800" dirty="0" smtClean="0"/>
              <a:t>, scientists </a:t>
            </a:r>
            <a:r>
              <a:rPr lang="en-US" sz="1800" dirty="0"/>
              <a:t>promote the populations of insects that feed </a:t>
            </a:r>
            <a:r>
              <a:rPr lang="en-US" sz="1800" dirty="0" smtClean="0"/>
              <a:t>on disease-bearing </a:t>
            </a:r>
            <a:r>
              <a:rPr lang="en-US" sz="1800" dirty="0"/>
              <a:t>insects</a:t>
            </a:r>
            <a:r>
              <a:rPr lang="en-US" sz="1800" dirty="0" smtClean="0"/>
              <a:t>.</a:t>
            </a:r>
          </a:p>
        </p:txBody>
      </p:sp>
      <p:pic>
        <p:nvPicPr>
          <p:cNvPr id="6" name="Content Placeholder 5"/>
          <p:cNvPicPr>
            <a:picLocks noGrp="1" noChangeAspect="1"/>
          </p:cNvPicPr>
          <p:nvPr>
            <p:ph sz="half" idx="2"/>
          </p:nvPr>
        </p:nvPicPr>
        <p:blipFill>
          <a:blip r:embed="rId2"/>
          <a:stretch>
            <a:fillRect/>
          </a:stretch>
        </p:blipFill>
        <p:spPr>
          <a:xfrm>
            <a:off x="5334000" y="1345104"/>
            <a:ext cx="3581400" cy="2386107"/>
          </a:xfrm>
          <a:prstGeom prst="rect">
            <a:avLst/>
          </a:prstGeom>
        </p:spPr>
      </p:pic>
    </p:spTree>
    <p:extLst>
      <p:ext uri="{BB962C8B-B14F-4D97-AF65-F5344CB8AC3E}">
        <p14:creationId xmlns:p14="http://schemas.microsoft.com/office/powerpoint/2010/main" val="33089480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Air </a:t>
            </a:r>
            <a:r>
              <a:rPr lang="en-US" sz="3600" dirty="0" smtClean="0"/>
              <a:t>Pollution Consequences</a:t>
            </a:r>
            <a:endParaRPr lang="en-US" sz="3600" dirty="0"/>
          </a:p>
        </p:txBody>
      </p:sp>
      <p:sp>
        <p:nvSpPr>
          <p:cNvPr id="4" name="Text Placeholder 3"/>
          <p:cNvSpPr>
            <a:spLocks noGrp="1"/>
          </p:cNvSpPr>
          <p:nvPr>
            <p:ph idx="1"/>
          </p:nvPr>
        </p:nvSpPr>
        <p:spPr>
          <a:xfrm>
            <a:off x="1600200" y="4724400"/>
            <a:ext cx="7315200" cy="1905000"/>
          </a:xfrm>
        </p:spPr>
        <p:txBody>
          <a:bodyPr/>
          <a:lstStyle/>
          <a:p>
            <a:r>
              <a:rPr lang="en-US" sz="1800" dirty="0"/>
              <a:t>Air pollution </a:t>
            </a:r>
            <a:r>
              <a:rPr lang="en-US" sz="1800" dirty="0" smtClean="0"/>
              <a:t>directly injures </a:t>
            </a:r>
            <a:r>
              <a:rPr lang="en-US" sz="1800" dirty="0"/>
              <a:t>trees by damaging living </a:t>
            </a:r>
            <a:r>
              <a:rPr lang="en-US" sz="1800" dirty="0" smtClean="0"/>
              <a:t>tissue. </a:t>
            </a:r>
            <a:endParaRPr lang="en-US" sz="1800" dirty="0" smtClean="0"/>
          </a:p>
          <a:p>
            <a:r>
              <a:rPr lang="en-US" sz="1800" dirty="0" smtClean="0"/>
              <a:t>Air pollutants </a:t>
            </a:r>
            <a:r>
              <a:rPr lang="en-US" sz="1800" dirty="0"/>
              <a:t>also weaken trees, predisposing them to </a:t>
            </a:r>
            <a:r>
              <a:rPr lang="en-US" sz="1800" dirty="0" smtClean="0"/>
              <a:t>further damage </a:t>
            </a:r>
            <a:r>
              <a:rPr lang="en-US" sz="1800" dirty="0"/>
              <a:t>by insects and disease. </a:t>
            </a:r>
            <a:endParaRPr lang="en-US" sz="1800" dirty="0" smtClean="0"/>
          </a:p>
          <a:p>
            <a:r>
              <a:rPr lang="en-US" sz="1800" dirty="0" smtClean="0"/>
              <a:t>The </a:t>
            </a:r>
            <a:r>
              <a:rPr lang="en-US" sz="1800" dirty="0" smtClean="0"/>
              <a:t>result </a:t>
            </a:r>
            <a:r>
              <a:rPr lang="en-US" sz="1800" dirty="0"/>
              <a:t>is decreased tree vigor and growth that can </a:t>
            </a:r>
            <a:r>
              <a:rPr lang="en-US" sz="1800" dirty="0" smtClean="0"/>
              <a:t>culminate in </a:t>
            </a:r>
            <a:r>
              <a:rPr lang="en-US" sz="1800" dirty="0"/>
              <a:t>tree death.</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1122856"/>
            <a:ext cx="5867400" cy="3520440"/>
          </a:xfrm>
          <a:prstGeom prst="rect">
            <a:avLst/>
          </a:prstGeom>
        </p:spPr>
      </p:pic>
    </p:spTree>
    <p:extLst>
      <p:ext uri="{BB962C8B-B14F-4D97-AF65-F5344CB8AC3E}">
        <p14:creationId xmlns:p14="http://schemas.microsoft.com/office/powerpoint/2010/main" val="28500462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Air </a:t>
            </a:r>
            <a:r>
              <a:rPr lang="en-US" sz="3600" dirty="0" smtClean="0"/>
              <a:t>Pollution Remediation</a:t>
            </a:r>
            <a:endParaRPr lang="en-US" sz="3600" dirty="0"/>
          </a:p>
        </p:txBody>
      </p:sp>
      <p:sp>
        <p:nvSpPr>
          <p:cNvPr id="4" name="Text Placeholder 3"/>
          <p:cNvSpPr>
            <a:spLocks noGrp="1"/>
          </p:cNvSpPr>
          <p:nvPr>
            <p:ph sz="half" idx="1"/>
          </p:nvPr>
        </p:nvSpPr>
        <p:spPr>
          <a:xfrm>
            <a:off x="1600200" y="4038600"/>
            <a:ext cx="7086600" cy="2514600"/>
          </a:xfrm>
        </p:spPr>
        <p:txBody>
          <a:bodyPr/>
          <a:lstStyle/>
          <a:p>
            <a:r>
              <a:rPr lang="en-US" sz="1800" dirty="0"/>
              <a:t>The most serious forms of air pollution are difficult </a:t>
            </a:r>
            <a:r>
              <a:rPr lang="en-US" sz="1800" dirty="0" smtClean="0"/>
              <a:t>to prevent </a:t>
            </a:r>
            <a:r>
              <a:rPr lang="en-US" sz="1800" dirty="0"/>
              <a:t>without a community effort. </a:t>
            </a:r>
            <a:endParaRPr lang="en-US" sz="1800" dirty="0" smtClean="0"/>
          </a:p>
          <a:p>
            <a:r>
              <a:rPr lang="en-US" sz="1800" dirty="0" smtClean="0"/>
              <a:t>Minimize </a:t>
            </a:r>
            <a:r>
              <a:rPr lang="en-US" sz="1800" dirty="0"/>
              <a:t>the air </a:t>
            </a:r>
            <a:r>
              <a:rPr lang="en-US" sz="1800" dirty="0" smtClean="0"/>
              <a:t>pollution you </a:t>
            </a:r>
            <a:r>
              <a:rPr lang="en-US" sz="1800" dirty="0"/>
              <a:t>produce by keeping your automobiles tuned, </a:t>
            </a:r>
            <a:r>
              <a:rPr lang="en-US" sz="1800" dirty="0" smtClean="0"/>
              <a:t>limiting your </a:t>
            </a:r>
            <a:r>
              <a:rPr lang="en-US" sz="1800" dirty="0"/>
              <a:t>use of internal combustion engines and </a:t>
            </a:r>
            <a:r>
              <a:rPr lang="en-US" sz="1800" dirty="0" smtClean="0"/>
              <a:t>obeying local </a:t>
            </a:r>
            <a:r>
              <a:rPr lang="en-US" sz="1800" dirty="0"/>
              <a:t>open-burning ordinances. </a:t>
            </a:r>
            <a:endParaRPr lang="en-US" sz="1800" dirty="0" smtClean="0"/>
          </a:p>
          <a:p>
            <a:r>
              <a:rPr lang="en-US" sz="1800" dirty="0" smtClean="0"/>
              <a:t>Planting </a:t>
            </a:r>
            <a:r>
              <a:rPr lang="en-US" sz="1800" dirty="0"/>
              <a:t>more trees </a:t>
            </a:r>
            <a:r>
              <a:rPr lang="en-US" sz="1800" dirty="0" smtClean="0"/>
              <a:t>can </a:t>
            </a:r>
            <a:r>
              <a:rPr lang="en-US" sz="1800" dirty="0"/>
              <a:t>also help. When planting new </a:t>
            </a:r>
            <a:r>
              <a:rPr lang="en-US" sz="1800" dirty="0" smtClean="0"/>
              <a:t>trees, consider </a:t>
            </a:r>
            <a:r>
              <a:rPr lang="en-US" sz="1800" dirty="0"/>
              <a:t>planting trees that are more tolerant of common </a:t>
            </a:r>
            <a:r>
              <a:rPr lang="en-US" sz="1800" dirty="0" smtClean="0"/>
              <a:t>air pollutants.</a:t>
            </a:r>
          </a:p>
          <a:p>
            <a:endParaRPr lang="en-US" sz="1800" dirty="0"/>
          </a:p>
        </p:txBody>
      </p:sp>
      <p:pic>
        <p:nvPicPr>
          <p:cNvPr id="5" name="Content Placeholder 4"/>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984" t="4262" r="5971" b="5413"/>
          <a:stretch/>
        </p:blipFill>
        <p:spPr>
          <a:xfrm>
            <a:off x="2362200" y="1096963"/>
            <a:ext cx="5029200" cy="2803162"/>
          </a:xfrm>
        </p:spPr>
      </p:pic>
    </p:spTree>
    <p:extLst>
      <p:ext uri="{BB962C8B-B14F-4D97-AF65-F5344CB8AC3E}">
        <p14:creationId xmlns:p14="http://schemas.microsoft.com/office/powerpoint/2010/main" val="24945205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Wildlife </a:t>
            </a:r>
            <a:r>
              <a:rPr lang="en-US" sz="3200" dirty="0" smtClean="0"/>
              <a:t>Overpopulation Consequences</a:t>
            </a:r>
            <a:endParaRPr lang="en-US" sz="3200" dirty="0"/>
          </a:p>
        </p:txBody>
      </p:sp>
      <p:sp>
        <p:nvSpPr>
          <p:cNvPr id="4" name="Text Placeholder 3"/>
          <p:cNvSpPr>
            <a:spLocks noGrp="1"/>
          </p:cNvSpPr>
          <p:nvPr>
            <p:ph sz="half" idx="1"/>
          </p:nvPr>
        </p:nvSpPr>
        <p:spPr/>
        <p:txBody>
          <a:bodyPr/>
          <a:lstStyle/>
          <a:p>
            <a:r>
              <a:rPr lang="en-US" sz="1800" dirty="0" smtClean="0"/>
              <a:t>The </a:t>
            </a:r>
            <a:r>
              <a:rPr lang="en-US" sz="1800" dirty="0"/>
              <a:t>overpopulation of deer throughout areas of the United States is destroying the forest and hindering the diversity of tree species. Deer </a:t>
            </a:r>
            <a:r>
              <a:rPr lang="en-US" sz="1800" dirty="0" smtClean="0"/>
              <a:t>put </a:t>
            </a:r>
            <a:r>
              <a:rPr lang="en-US" sz="1800" dirty="0"/>
              <a:t>the </a:t>
            </a:r>
            <a:r>
              <a:rPr lang="en-US" sz="1800" dirty="0" smtClean="0"/>
              <a:t>forests </a:t>
            </a:r>
            <a:r>
              <a:rPr lang="en-US" sz="1800" dirty="0"/>
              <a:t>in danger of becoming pastureland because overpopulated deer consume young trees</a:t>
            </a:r>
            <a:r>
              <a:rPr lang="en-US" sz="1800" dirty="0" smtClean="0"/>
              <a:t>.</a:t>
            </a:r>
          </a:p>
          <a:p>
            <a:r>
              <a:rPr lang="en-US" sz="1800" dirty="0"/>
              <a:t>Indirect effects on wildlife have been reported as </a:t>
            </a:r>
            <a:r>
              <a:rPr lang="en-US" sz="1800" dirty="0" smtClean="0"/>
              <a:t>well. </a:t>
            </a:r>
            <a:r>
              <a:rPr lang="en-US" sz="1800" dirty="0"/>
              <a:t>One study found forest songbirds that preferred nesting in the shrub and intermediate canopy layer declined in abundance and species richness as deer density </a:t>
            </a:r>
            <a:r>
              <a:rPr lang="en-US" sz="1800" dirty="0" smtClean="0"/>
              <a:t>increased.</a:t>
            </a:r>
            <a:endParaRPr lang="en-US" sz="1800" dirty="0"/>
          </a:p>
        </p:txBody>
      </p:sp>
      <p:pic>
        <p:nvPicPr>
          <p:cNvPr id="10" name="Content Placeholder 9"/>
          <p:cNvPicPr>
            <a:picLocks noGrp="1" noChangeAspect="1"/>
          </p:cNvPicPr>
          <p:nvPr>
            <p:ph sz="half" idx="2"/>
          </p:nvPr>
        </p:nvPicPr>
        <p:blipFill>
          <a:blip r:embed="rId2"/>
          <a:stretch>
            <a:fillRect/>
          </a:stretch>
        </p:blipFill>
        <p:spPr>
          <a:xfrm>
            <a:off x="5257800" y="1371600"/>
            <a:ext cx="3581400" cy="2399538"/>
          </a:xfrm>
          <a:prstGeom prst="rect">
            <a:avLst/>
          </a:prstGeom>
        </p:spPr>
      </p:pic>
      <p:sp>
        <p:nvSpPr>
          <p:cNvPr id="11" name="Rectangle 10"/>
          <p:cNvSpPr/>
          <p:nvPr/>
        </p:nvSpPr>
        <p:spPr>
          <a:xfrm>
            <a:off x="5257800" y="3792592"/>
            <a:ext cx="3581400" cy="855608"/>
          </a:xfrm>
          <a:prstGeom prst="rect">
            <a:avLst/>
          </a:prstGeom>
        </p:spPr>
        <p:txBody>
          <a:bodyPr wrap="square">
            <a:spAutoFit/>
          </a:bodyPr>
          <a:lstStyle/>
          <a:p>
            <a:pPr algn="l"/>
            <a:r>
              <a:rPr lang="en-US" sz="1600" dirty="0">
                <a:latin typeface="+mn-lt"/>
              </a:rPr>
              <a:t>The forest understory is nearly </a:t>
            </a:r>
            <a:r>
              <a:rPr lang="en-US" sz="1600" dirty="0" smtClean="0">
                <a:latin typeface="+mn-lt"/>
              </a:rPr>
              <a:t>absent. </a:t>
            </a:r>
            <a:r>
              <a:rPr lang="en-US" sz="1600" dirty="0">
                <a:latin typeface="+mn-lt"/>
              </a:rPr>
              <a:t>Note the deer appears to be especially thin. </a:t>
            </a:r>
          </a:p>
        </p:txBody>
      </p:sp>
    </p:spTree>
    <p:extLst>
      <p:ext uri="{BB962C8B-B14F-4D97-AF65-F5344CB8AC3E}">
        <p14:creationId xmlns:p14="http://schemas.microsoft.com/office/powerpoint/2010/main" val="1411888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Wildlife </a:t>
            </a:r>
            <a:r>
              <a:rPr lang="en-US" sz="3200" dirty="0" smtClean="0"/>
              <a:t>Overpopulation Remediation</a:t>
            </a:r>
            <a:endParaRPr lang="en-US" sz="3200" dirty="0"/>
          </a:p>
        </p:txBody>
      </p:sp>
      <p:sp>
        <p:nvSpPr>
          <p:cNvPr id="4" name="Text Placeholder 3"/>
          <p:cNvSpPr>
            <a:spLocks noGrp="1"/>
          </p:cNvSpPr>
          <p:nvPr>
            <p:ph sz="half" idx="1"/>
          </p:nvPr>
        </p:nvSpPr>
        <p:spPr/>
        <p:txBody>
          <a:bodyPr/>
          <a:lstStyle/>
          <a:p>
            <a:r>
              <a:rPr lang="en-US" sz="1800" dirty="0"/>
              <a:t>Deer hunting is a practice employed to regulate the population of deer</a:t>
            </a:r>
            <a:r>
              <a:rPr lang="en-US" sz="1800" dirty="0" smtClean="0"/>
              <a:t>.</a:t>
            </a:r>
          </a:p>
          <a:p>
            <a:r>
              <a:rPr lang="en-US" sz="1800" dirty="0" smtClean="0"/>
              <a:t>Birth </a:t>
            </a:r>
            <a:r>
              <a:rPr lang="en-US" sz="1800" dirty="0"/>
              <a:t>control vaccines have been invented that will prevent doe from having fawns for up to 3 </a:t>
            </a:r>
            <a:r>
              <a:rPr lang="en-US" sz="1800" dirty="0" smtClean="0"/>
              <a:t>years.</a:t>
            </a:r>
            <a:r>
              <a:rPr lang="en-US" sz="1800" baseline="30000" dirty="0"/>
              <a:t> </a:t>
            </a:r>
            <a:endParaRPr lang="en-US" sz="1800" baseline="30000" dirty="0" smtClean="0"/>
          </a:p>
          <a:p>
            <a:r>
              <a:rPr lang="en-US" sz="1800" dirty="0" smtClean="0"/>
              <a:t>These </a:t>
            </a:r>
            <a:r>
              <a:rPr lang="en-US" sz="1800" dirty="0"/>
              <a:t>vaccines can be administered by dart or by a shot. </a:t>
            </a:r>
            <a:endParaRPr lang="en-US" sz="1800" dirty="0" smtClean="0"/>
          </a:p>
          <a:p>
            <a:r>
              <a:rPr lang="en-US" sz="1800" dirty="0" smtClean="0"/>
              <a:t>This </a:t>
            </a:r>
            <a:r>
              <a:rPr lang="en-US" sz="1800" dirty="0"/>
              <a:t>type of management would be an alternative to hunting</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81600" y="1295400"/>
            <a:ext cx="3581400" cy="2015226"/>
          </a:xfrm>
        </p:spPr>
      </p:pic>
      <p:sp>
        <p:nvSpPr>
          <p:cNvPr id="6" name="Rectangle 5"/>
          <p:cNvSpPr/>
          <p:nvPr/>
        </p:nvSpPr>
        <p:spPr>
          <a:xfrm>
            <a:off x="5181600" y="3427965"/>
            <a:ext cx="3581400" cy="584775"/>
          </a:xfrm>
          <a:prstGeom prst="rect">
            <a:avLst/>
          </a:prstGeom>
        </p:spPr>
        <p:txBody>
          <a:bodyPr wrap="square">
            <a:spAutoFit/>
          </a:bodyPr>
          <a:lstStyle/>
          <a:p>
            <a:pPr algn="l"/>
            <a:r>
              <a:rPr lang="en-US" sz="1600" dirty="0" smtClean="0">
                <a:latin typeface="+mn-lt"/>
              </a:rPr>
              <a:t>Preparing </a:t>
            </a:r>
            <a:r>
              <a:rPr lang="en-US" sz="1600" dirty="0">
                <a:latin typeface="+mn-lt"/>
              </a:rPr>
              <a:t>to inject a white-tailed deer with </a:t>
            </a:r>
            <a:r>
              <a:rPr lang="en-US" sz="1600" dirty="0" smtClean="0">
                <a:latin typeface="+mn-lt"/>
              </a:rPr>
              <a:t>a birth control vaccine.</a:t>
            </a:r>
            <a:endParaRPr lang="en-US" sz="1600" dirty="0">
              <a:latin typeface="+mn-lt"/>
            </a:endParaRPr>
          </a:p>
        </p:txBody>
      </p:sp>
    </p:spTree>
    <p:extLst>
      <p:ext uri="{BB962C8B-B14F-4D97-AF65-F5344CB8AC3E}">
        <p14:creationId xmlns:p14="http://schemas.microsoft.com/office/powerpoint/2010/main" val="4745742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7315200" cy="715963"/>
          </a:xfrm>
        </p:spPr>
        <p:txBody>
          <a:bodyPr/>
          <a:lstStyle/>
          <a:p>
            <a:r>
              <a:rPr lang="en-US" sz="3600" dirty="0"/>
              <a:t>Improper </a:t>
            </a:r>
            <a:r>
              <a:rPr lang="en-US" sz="3600" dirty="0" smtClean="0"/>
              <a:t>Harvest Consequences</a:t>
            </a:r>
            <a:endParaRPr lang="en-US" sz="3600" dirty="0"/>
          </a:p>
        </p:txBody>
      </p:sp>
      <p:sp>
        <p:nvSpPr>
          <p:cNvPr id="4" name="Text Placeholder 3"/>
          <p:cNvSpPr>
            <a:spLocks noGrp="1"/>
          </p:cNvSpPr>
          <p:nvPr>
            <p:ph idx="1"/>
          </p:nvPr>
        </p:nvSpPr>
        <p:spPr>
          <a:xfrm>
            <a:off x="1524000" y="3200400"/>
            <a:ext cx="7315200" cy="3505200"/>
          </a:xfrm>
        </p:spPr>
        <p:txBody>
          <a:bodyPr/>
          <a:lstStyle/>
          <a:p>
            <a:r>
              <a:rPr lang="en-US" sz="1800" dirty="0" smtClean="0"/>
              <a:t>Improper timber harvests can </a:t>
            </a:r>
            <a:r>
              <a:rPr lang="en-US" sz="1800" dirty="0"/>
              <a:t>have devastating effects on the entire ecosystem. </a:t>
            </a:r>
            <a:endParaRPr lang="en-US" sz="1800" dirty="0" smtClean="0"/>
          </a:p>
          <a:p>
            <a:r>
              <a:rPr lang="en-US" sz="1800" dirty="0" smtClean="0"/>
              <a:t>Such </a:t>
            </a:r>
            <a:r>
              <a:rPr lang="en-US" sz="1800" dirty="0"/>
              <a:t>effects </a:t>
            </a:r>
            <a:r>
              <a:rPr lang="en-US" sz="1800" dirty="0" smtClean="0"/>
              <a:t>include:</a:t>
            </a:r>
          </a:p>
          <a:p>
            <a:pPr lvl="1"/>
            <a:r>
              <a:rPr lang="en-US" sz="1600" dirty="0" smtClean="0"/>
              <a:t>Increased </a:t>
            </a:r>
            <a:r>
              <a:rPr lang="en-US" sz="1600" dirty="0"/>
              <a:t>sediment runoff into streams which affects fish reproduction and </a:t>
            </a:r>
            <a:r>
              <a:rPr lang="en-US" sz="1600" dirty="0" smtClean="0"/>
              <a:t>development. </a:t>
            </a:r>
          </a:p>
          <a:p>
            <a:pPr lvl="1"/>
            <a:r>
              <a:rPr lang="en-US" sz="1600" dirty="0" smtClean="0"/>
              <a:t>Entire </a:t>
            </a:r>
            <a:r>
              <a:rPr lang="en-US" sz="1600" dirty="0"/>
              <a:t>stands are replaced with monocultures of replanted trees which decrease wildlife habitat and can make stands more susceptible to disease and </a:t>
            </a:r>
            <a:r>
              <a:rPr lang="en-US" sz="1600" dirty="0" smtClean="0"/>
              <a:t>insects. </a:t>
            </a:r>
          </a:p>
          <a:p>
            <a:pPr lvl="1"/>
            <a:r>
              <a:rPr lang="en-US" sz="1600" dirty="0" smtClean="0"/>
              <a:t>Increased </a:t>
            </a:r>
            <a:r>
              <a:rPr lang="en-US" sz="1600" dirty="0"/>
              <a:t>stream flows and flooding due to loss of trees which uptake large amounts of water. </a:t>
            </a:r>
            <a:endParaRPr lang="en-US" sz="1600" dirty="0" smtClean="0"/>
          </a:p>
          <a:p>
            <a:r>
              <a:rPr lang="en-US" sz="1800" dirty="0" smtClean="0"/>
              <a:t>Logging </a:t>
            </a:r>
            <a:r>
              <a:rPr lang="en-US" sz="1800" dirty="0"/>
              <a:t>operations themselves can have many devastating effects such mass soil erosion caused by poor road placement.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6455" y="809918"/>
            <a:ext cx="4130289" cy="2324612"/>
          </a:xfrm>
          <a:prstGeom prst="rect">
            <a:avLst/>
          </a:prstGeom>
        </p:spPr>
      </p:pic>
    </p:spTree>
    <p:extLst>
      <p:ext uri="{BB962C8B-B14F-4D97-AF65-F5344CB8AC3E}">
        <p14:creationId xmlns:p14="http://schemas.microsoft.com/office/powerpoint/2010/main" val="41664117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7315200" cy="715963"/>
          </a:xfrm>
        </p:spPr>
        <p:txBody>
          <a:bodyPr/>
          <a:lstStyle/>
          <a:p>
            <a:r>
              <a:rPr lang="en-US" sz="3600" dirty="0"/>
              <a:t>Improper </a:t>
            </a:r>
            <a:r>
              <a:rPr lang="en-US" sz="3600" dirty="0" smtClean="0"/>
              <a:t>Harvest Remediation</a:t>
            </a:r>
            <a:endParaRPr lang="en-US" sz="3600" dirty="0"/>
          </a:p>
        </p:txBody>
      </p:sp>
      <p:sp>
        <p:nvSpPr>
          <p:cNvPr id="4" name="Text Placeholder 3"/>
          <p:cNvSpPr>
            <a:spLocks noGrp="1"/>
          </p:cNvSpPr>
          <p:nvPr>
            <p:ph idx="1"/>
          </p:nvPr>
        </p:nvSpPr>
        <p:spPr>
          <a:xfrm>
            <a:off x="1638670" y="2971800"/>
            <a:ext cx="7315200" cy="3581400"/>
          </a:xfrm>
        </p:spPr>
        <p:txBody>
          <a:bodyPr/>
          <a:lstStyle/>
          <a:p>
            <a:r>
              <a:rPr lang="en-US" sz="1800" dirty="0" smtClean="0"/>
              <a:t>Sustainable </a:t>
            </a:r>
            <a:r>
              <a:rPr lang="en-US" sz="1800" dirty="0"/>
              <a:t>harvest practices are those which take into consideration regeneration and the long-term well-being of the forest. </a:t>
            </a:r>
            <a:endParaRPr lang="en-US" sz="1800" dirty="0" smtClean="0"/>
          </a:p>
          <a:p>
            <a:r>
              <a:rPr lang="en-US" sz="1800" dirty="0" smtClean="0"/>
              <a:t>In </a:t>
            </a:r>
            <a:r>
              <a:rPr lang="en-US" sz="1800" dirty="0"/>
              <a:t>a sustainable harvest either the best trees will be left standing until a new forest of younger, healthy trees begins to grow underneath it, or everything will be removed so there is no vegetation left to compete with the young sprouts and seedlings. </a:t>
            </a:r>
            <a:endParaRPr lang="en-US" sz="1800" dirty="0" smtClean="0"/>
          </a:p>
          <a:p>
            <a:r>
              <a:rPr lang="en-US" sz="1800" dirty="0" smtClean="0"/>
              <a:t>In </a:t>
            </a:r>
            <a:r>
              <a:rPr lang="en-US" sz="1800" dirty="0"/>
              <a:t>the second type of harvest mentioned (a silvicultural </a:t>
            </a:r>
            <a:r>
              <a:rPr lang="en-US" sz="1800" dirty="0" err="1"/>
              <a:t>clearcut</a:t>
            </a:r>
            <a:r>
              <a:rPr lang="en-US" sz="1800" dirty="0"/>
              <a:t>) new trees can be planted in this open area, or the healthiest young growth (the seeds and sprouts already on the ground) will be able to outcompete the weaker individuals, and the forest will begin to form itself into a healthy future stand.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889154"/>
            <a:ext cx="6553200" cy="2047875"/>
          </a:xfrm>
          <a:prstGeom prst="rect">
            <a:avLst/>
          </a:prstGeom>
        </p:spPr>
      </p:pic>
    </p:spTree>
    <p:extLst>
      <p:ext uri="{BB962C8B-B14F-4D97-AF65-F5344CB8AC3E}">
        <p14:creationId xmlns:p14="http://schemas.microsoft.com/office/powerpoint/2010/main" val="28615573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Urbanization Consequences</a:t>
            </a:r>
            <a:endParaRPr lang="en-US" sz="3600" dirty="0"/>
          </a:p>
        </p:txBody>
      </p:sp>
      <p:sp>
        <p:nvSpPr>
          <p:cNvPr id="4" name="Text Placeholder 3"/>
          <p:cNvSpPr>
            <a:spLocks noGrp="1"/>
          </p:cNvSpPr>
          <p:nvPr>
            <p:ph sz="half" idx="1"/>
          </p:nvPr>
        </p:nvSpPr>
        <p:spPr/>
        <p:txBody>
          <a:bodyPr/>
          <a:lstStyle/>
          <a:p>
            <a:r>
              <a:rPr lang="en-US" sz="1800" dirty="0" smtClean="0"/>
              <a:t>As </a:t>
            </a:r>
            <a:r>
              <a:rPr lang="en-US" sz="1800" dirty="0"/>
              <a:t>urbanized areas expand, they are encroaching on preserved areas, like national wildlife refuges, and are dividing forests into smaller fragments. </a:t>
            </a:r>
            <a:endParaRPr lang="en-US" sz="1800" dirty="0" smtClean="0"/>
          </a:p>
          <a:p>
            <a:pPr lvl="1"/>
            <a:r>
              <a:rPr lang="en-US" sz="1600" dirty="0" smtClean="0"/>
              <a:t>Fragmentation </a:t>
            </a:r>
            <a:r>
              <a:rPr lang="en-US" sz="1600" dirty="0"/>
              <a:t>leads to loss of biodiversity, increases in invasive plants, </a:t>
            </a:r>
            <a:r>
              <a:rPr lang="en-US" sz="1600" dirty="0" smtClean="0"/>
              <a:t>insect pests</a:t>
            </a:r>
            <a:r>
              <a:rPr lang="en-US" sz="1600" dirty="0"/>
              <a:t>, and pathogens, and reduction in water quality</a:t>
            </a:r>
            <a:r>
              <a:rPr lang="en-US" sz="1600" dirty="0" smtClean="0"/>
              <a:t>.</a:t>
            </a:r>
            <a:endParaRPr lang="en-US" sz="1600" dirty="0" smtClean="0"/>
          </a:p>
        </p:txBody>
      </p:sp>
      <p:sp>
        <p:nvSpPr>
          <p:cNvPr id="6" name="Content Placeholder 5"/>
          <p:cNvSpPr>
            <a:spLocks noGrp="1"/>
          </p:cNvSpPr>
          <p:nvPr>
            <p:ph sz="half" idx="2"/>
          </p:nvPr>
        </p:nvSpPr>
        <p:spPr>
          <a:xfrm>
            <a:off x="1676400" y="4267200"/>
            <a:ext cx="7239000" cy="1676400"/>
          </a:xfrm>
        </p:spPr>
        <p:txBody>
          <a:bodyPr/>
          <a:lstStyle/>
          <a:p>
            <a:r>
              <a:rPr lang="en-US" sz="1800" dirty="0"/>
              <a:t>Forests that are located next to cities and suburbs are exposed to higher temperatures, pollution, and other factors that threaten forest health. </a:t>
            </a:r>
          </a:p>
          <a:p>
            <a:r>
              <a:rPr lang="en-US" sz="1800" dirty="0"/>
              <a:t>Urbanization also alters forest ecosystems by disrupting nutrient cycling.</a:t>
            </a:r>
          </a:p>
          <a:p>
            <a:endParaRPr lang="en-US" sz="18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3004" y="1383455"/>
            <a:ext cx="3672396" cy="2731345"/>
          </a:xfrm>
          <a:prstGeom prst="rect">
            <a:avLst/>
          </a:prstGeom>
        </p:spPr>
      </p:pic>
    </p:spTree>
    <p:extLst>
      <p:ext uri="{BB962C8B-B14F-4D97-AF65-F5344CB8AC3E}">
        <p14:creationId xmlns:p14="http://schemas.microsoft.com/office/powerpoint/2010/main" val="16563604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Urbanization Remediation</a:t>
            </a:r>
            <a:endParaRPr lang="en-US" sz="3600" dirty="0"/>
          </a:p>
        </p:txBody>
      </p:sp>
      <p:sp>
        <p:nvSpPr>
          <p:cNvPr id="4" name="Text Placeholder 3"/>
          <p:cNvSpPr>
            <a:spLocks noGrp="1"/>
          </p:cNvSpPr>
          <p:nvPr>
            <p:ph idx="1"/>
          </p:nvPr>
        </p:nvSpPr>
        <p:spPr>
          <a:xfrm>
            <a:off x="1600200" y="1295400"/>
            <a:ext cx="4114800" cy="5562600"/>
          </a:xfrm>
        </p:spPr>
        <p:txBody>
          <a:bodyPr/>
          <a:lstStyle/>
          <a:p>
            <a:r>
              <a:rPr lang="en-US" sz="1800" dirty="0" smtClean="0"/>
              <a:t>Maintaining and planting urban </a:t>
            </a:r>
            <a:r>
              <a:rPr lang="en-US" sz="1800" dirty="0"/>
              <a:t>trees can help to </a:t>
            </a:r>
            <a:r>
              <a:rPr lang="en-US" sz="1800" dirty="0" smtClean="0"/>
              <a:t>lessen </a:t>
            </a:r>
            <a:r>
              <a:rPr lang="en-US" sz="1800" dirty="0"/>
              <a:t>some of the negative impacts </a:t>
            </a:r>
            <a:r>
              <a:rPr lang="en-US" sz="1800" dirty="0" smtClean="0"/>
              <a:t>of urbanization</a:t>
            </a:r>
            <a:r>
              <a:rPr lang="en-US" sz="1800" dirty="0"/>
              <a:t> </a:t>
            </a:r>
            <a:r>
              <a:rPr lang="en-US" sz="1800" dirty="0" smtClean="0"/>
              <a:t>by: </a:t>
            </a:r>
            <a:endParaRPr lang="en-US" sz="1800" dirty="0"/>
          </a:p>
          <a:p>
            <a:pPr lvl="1"/>
            <a:r>
              <a:rPr lang="en-US" sz="1600" dirty="0" smtClean="0"/>
              <a:t>Increasing </a:t>
            </a:r>
            <a:r>
              <a:rPr lang="en-US" sz="1600" dirty="0"/>
              <a:t>urban </a:t>
            </a:r>
            <a:r>
              <a:rPr lang="en-US" sz="1600" dirty="0" smtClean="0"/>
              <a:t>biodiversity by </a:t>
            </a:r>
            <a:r>
              <a:rPr lang="en-US" sz="1600" dirty="0"/>
              <a:t>providing </a:t>
            </a:r>
            <a:r>
              <a:rPr lang="en-US" sz="1600" dirty="0" smtClean="0"/>
              <a:t>plants </a:t>
            </a:r>
            <a:r>
              <a:rPr lang="en-US" sz="1600" dirty="0"/>
              <a:t>and animals with </a:t>
            </a:r>
            <a:r>
              <a:rPr lang="en-US" sz="1600" dirty="0" smtClean="0"/>
              <a:t>habitat</a:t>
            </a:r>
            <a:r>
              <a:rPr lang="en-US" sz="1600" dirty="0"/>
              <a:t>, food and protection.</a:t>
            </a:r>
          </a:p>
          <a:p>
            <a:pPr lvl="1"/>
            <a:r>
              <a:rPr lang="en-US" sz="1600" dirty="0" smtClean="0"/>
              <a:t>Improve air quality in </a:t>
            </a:r>
            <a:r>
              <a:rPr lang="en-US" sz="1600" dirty="0"/>
              <a:t>cities with high levels of </a:t>
            </a:r>
            <a:r>
              <a:rPr lang="en-US" sz="1600" dirty="0" smtClean="0"/>
              <a:t>pollution </a:t>
            </a:r>
            <a:r>
              <a:rPr lang="en-US" sz="1600" dirty="0"/>
              <a:t>making cities healthier places to live in.</a:t>
            </a:r>
          </a:p>
          <a:p>
            <a:pPr lvl="1"/>
            <a:r>
              <a:rPr lang="en-US" sz="1600" dirty="0" smtClean="0"/>
              <a:t>Cooling </a:t>
            </a:r>
            <a:r>
              <a:rPr lang="en-US" sz="1600" dirty="0"/>
              <a:t>the air </a:t>
            </a:r>
            <a:r>
              <a:rPr lang="en-US" sz="1600" dirty="0" smtClean="0"/>
              <a:t>and reducing </a:t>
            </a:r>
            <a:r>
              <a:rPr lang="en-US" sz="1600" dirty="0"/>
              <a:t>the urban “heat island” </a:t>
            </a:r>
            <a:r>
              <a:rPr lang="en-US" sz="1600" dirty="0" smtClean="0"/>
              <a:t>effect.</a:t>
            </a:r>
            <a:endParaRPr lang="en-US" sz="1600" dirty="0"/>
          </a:p>
          <a:p>
            <a:pPr lvl="1"/>
            <a:r>
              <a:rPr lang="en-US" sz="1600" dirty="0" smtClean="0"/>
              <a:t>Filtering </a:t>
            </a:r>
            <a:r>
              <a:rPr lang="en-US" sz="1600" dirty="0"/>
              <a:t>urban pollutants and fine </a:t>
            </a:r>
            <a:r>
              <a:rPr lang="en-US" sz="1600" dirty="0" smtClean="0"/>
              <a:t>particulates.</a:t>
            </a:r>
            <a:endParaRPr lang="en-US" sz="1600" dirty="0"/>
          </a:p>
          <a:p>
            <a:pPr lvl="1"/>
            <a:r>
              <a:rPr lang="en-US" sz="1600" dirty="0" smtClean="0"/>
              <a:t>Reducing </a:t>
            </a:r>
            <a:r>
              <a:rPr lang="en-US" sz="1600" dirty="0" smtClean="0"/>
              <a:t>carbon emissions by helping to conserve energy. The correct </a:t>
            </a:r>
            <a:r>
              <a:rPr lang="en-US" sz="1600" dirty="0"/>
              <a:t>placement of trees around buildings can reduce the need for air conditioning </a:t>
            </a:r>
            <a:r>
              <a:rPr lang="en-US" sz="1600" dirty="0" smtClean="0"/>
              <a:t>and </a:t>
            </a:r>
            <a:r>
              <a:rPr lang="en-US" sz="1600" dirty="0"/>
              <a:t>reduce winter heating </a:t>
            </a:r>
            <a:r>
              <a:rPr lang="en-US" sz="1600" dirty="0" smtClean="0"/>
              <a:t>bills.</a:t>
            </a:r>
            <a:endParaRPr lang="en-US" sz="1600" dirty="0"/>
          </a:p>
          <a:p>
            <a:pPr lvl="1"/>
            <a:endParaRPr lang="en-US" sz="1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1447800"/>
            <a:ext cx="3276600" cy="2457450"/>
          </a:xfrm>
          <a:prstGeom prst="rect">
            <a:avLst/>
          </a:prstGeom>
        </p:spPr>
      </p:pic>
    </p:spTree>
    <p:extLst>
      <p:ext uri="{BB962C8B-B14F-4D97-AF65-F5344CB8AC3E}">
        <p14:creationId xmlns:p14="http://schemas.microsoft.com/office/powerpoint/2010/main" val="114280311"/>
      </p:ext>
    </p:extLst>
  </p:cSld>
  <p:clrMapOvr>
    <a:masterClrMapping/>
  </p:clrMapOvr>
</p:sld>
</file>

<file path=ppt/theme/theme1.xml><?xml version="1.0" encoding="utf-8"?>
<a:theme xmlns:a="http://schemas.openxmlformats.org/drawingml/2006/main" name="powerpoint-template-24">
  <a:themeElements>
    <a:clrScheme name="Custom 11">
      <a:dk1>
        <a:srgbClr val="4D4D4D"/>
      </a:dk1>
      <a:lt1>
        <a:srgbClr val="FFFFFF"/>
      </a:lt1>
      <a:dk2>
        <a:srgbClr val="4D4D4D"/>
      </a:dk2>
      <a:lt2>
        <a:srgbClr val="306778"/>
      </a:lt2>
      <a:accent1>
        <a:srgbClr val="59994F"/>
      </a:accent1>
      <a:accent2>
        <a:srgbClr val="7FA14B"/>
      </a:accent2>
      <a:accent3>
        <a:srgbClr val="FFFFFF"/>
      </a:accent3>
      <a:accent4>
        <a:srgbClr val="404040"/>
      </a:accent4>
      <a:accent5>
        <a:srgbClr val="B5CAB2"/>
      </a:accent5>
      <a:accent6>
        <a:srgbClr val="729143"/>
      </a:accent6>
      <a:hlink>
        <a:srgbClr val="FF6600"/>
      </a:hlink>
      <a:folHlink>
        <a:srgbClr val="DDDDDD"/>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owerpoint-template-24 1">
        <a:dk1>
          <a:srgbClr val="4D4D4D"/>
        </a:dk1>
        <a:lt1>
          <a:srgbClr val="FFFFFF"/>
        </a:lt1>
        <a:dk2>
          <a:srgbClr val="4D4D4D"/>
        </a:dk2>
        <a:lt2>
          <a:srgbClr val="0C209B"/>
        </a:lt2>
        <a:accent1>
          <a:srgbClr val="2167BF"/>
        </a:accent1>
        <a:accent2>
          <a:srgbClr val="C60C0D"/>
        </a:accent2>
        <a:accent3>
          <a:srgbClr val="FFFFFF"/>
        </a:accent3>
        <a:accent4>
          <a:srgbClr val="404040"/>
        </a:accent4>
        <a:accent5>
          <a:srgbClr val="ABB8DC"/>
        </a:accent5>
        <a:accent6>
          <a:srgbClr val="B30A0B"/>
        </a:accent6>
        <a:hlink>
          <a:srgbClr val="4793C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4B8ACD"/>
        </a:lt2>
        <a:accent1>
          <a:srgbClr val="5C98C2"/>
        </a:accent1>
        <a:accent2>
          <a:srgbClr val="93BAD6"/>
        </a:accent2>
        <a:accent3>
          <a:srgbClr val="FFFFFF"/>
        </a:accent3>
        <a:accent4>
          <a:srgbClr val="404040"/>
        </a:accent4>
        <a:accent5>
          <a:srgbClr val="B5CADD"/>
        </a:accent5>
        <a:accent6>
          <a:srgbClr val="85A8C2"/>
        </a:accent6>
        <a:hlink>
          <a:srgbClr val="AECDE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4377BA"/>
        </a:lt2>
        <a:accent1>
          <a:srgbClr val="5793D1"/>
        </a:accent1>
        <a:accent2>
          <a:srgbClr val="5FA2DB"/>
        </a:accent2>
        <a:accent3>
          <a:srgbClr val="FFFFFF"/>
        </a:accent3>
        <a:accent4>
          <a:srgbClr val="404040"/>
        </a:accent4>
        <a:accent5>
          <a:srgbClr val="B4C8E5"/>
        </a:accent5>
        <a:accent6>
          <a:srgbClr val="5592C6"/>
        </a:accent6>
        <a:hlink>
          <a:srgbClr val="68AEE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0067B5"/>
        </a:lt2>
        <a:accent1>
          <a:srgbClr val="1881BF"/>
        </a:accent1>
        <a:accent2>
          <a:srgbClr val="39B0DA"/>
        </a:accent2>
        <a:accent3>
          <a:srgbClr val="FFFFFF"/>
        </a:accent3>
        <a:accent4>
          <a:srgbClr val="404040"/>
        </a:accent4>
        <a:accent5>
          <a:srgbClr val="ABC1DC"/>
        </a:accent5>
        <a:accent6>
          <a:srgbClr val="339FC5"/>
        </a:accent6>
        <a:hlink>
          <a:srgbClr val="40B0D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0F4FBE"/>
        </a:lt2>
        <a:accent1>
          <a:srgbClr val="0664E4"/>
        </a:accent1>
        <a:accent2>
          <a:srgbClr val="0A8AF4"/>
        </a:accent2>
        <a:accent3>
          <a:srgbClr val="FFFFFF"/>
        </a:accent3>
        <a:accent4>
          <a:srgbClr val="404040"/>
        </a:accent4>
        <a:accent5>
          <a:srgbClr val="AAB8EF"/>
        </a:accent5>
        <a:accent6>
          <a:srgbClr val="087DDD"/>
        </a:accent6>
        <a:hlink>
          <a:srgbClr val="0B99F8"/>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0345B9"/>
        </a:lt2>
        <a:accent1>
          <a:srgbClr val="1E65CA"/>
        </a:accent1>
        <a:accent2>
          <a:srgbClr val="2C77D1"/>
        </a:accent2>
        <a:accent3>
          <a:srgbClr val="FFFFFF"/>
        </a:accent3>
        <a:accent4>
          <a:srgbClr val="404040"/>
        </a:accent4>
        <a:accent5>
          <a:srgbClr val="ABB8E1"/>
        </a:accent5>
        <a:accent6>
          <a:srgbClr val="276BBD"/>
        </a:accent6>
        <a:hlink>
          <a:srgbClr val="4091DE"/>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5CA3E0"/>
        </a:lt2>
        <a:accent1>
          <a:srgbClr val="6DAFE4"/>
        </a:accent1>
        <a:accent2>
          <a:srgbClr val="72B3E5"/>
        </a:accent2>
        <a:accent3>
          <a:srgbClr val="FFFFFF"/>
        </a:accent3>
        <a:accent4>
          <a:srgbClr val="404040"/>
        </a:accent4>
        <a:accent5>
          <a:srgbClr val="BAD4EF"/>
        </a:accent5>
        <a:accent6>
          <a:srgbClr val="67A2CF"/>
        </a:accent6>
        <a:hlink>
          <a:srgbClr val="7DB8E6"/>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2D2D2D"/>
        </a:lt2>
        <a:accent1>
          <a:srgbClr val="353535"/>
        </a:accent1>
        <a:accent2>
          <a:srgbClr val="4F4F4F"/>
        </a:accent2>
        <a:accent3>
          <a:srgbClr val="FFFFFF"/>
        </a:accent3>
        <a:accent4>
          <a:srgbClr val="404040"/>
        </a:accent4>
        <a:accent5>
          <a:srgbClr val="AEAEAE"/>
        </a:accent5>
        <a:accent6>
          <a:srgbClr val="474747"/>
        </a:accent6>
        <a:hlink>
          <a:srgbClr val="7D7D7D"/>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69ADC2"/>
        </a:lt2>
        <a:accent1>
          <a:srgbClr val="59994F"/>
        </a:accent1>
        <a:accent2>
          <a:srgbClr val="7FA14B"/>
        </a:accent2>
        <a:accent3>
          <a:srgbClr val="FFFFFF"/>
        </a:accent3>
        <a:accent4>
          <a:srgbClr val="404040"/>
        </a:accent4>
        <a:accent5>
          <a:srgbClr val="B5CAB2"/>
        </a:accent5>
        <a:accent6>
          <a:srgbClr val="729143"/>
        </a:accent6>
        <a:hlink>
          <a:srgbClr val="8A8B7D"/>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306778"/>
        </a:lt2>
        <a:accent1>
          <a:srgbClr val="59994F"/>
        </a:accent1>
        <a:accent2>
          <a:srgbClr val="7FA14B"/>
        </a:accent2>
        <a:accent3>
          <a:srgbClr val="FFFFFF"/>
        </a:accent3>
        <a:accent4>
          <a:srgbClr val="404040"/>
        </a:accent4>
        <a:accent5>
          <a:srgbClr val="B5CAB2"/>
        </a:accent5>
        <a:accent6>
          <a:srgbClr val="729143"/>
        </a:accent6>
        <a:hlink>
          <a:srgbClr val="8A8B7D"/>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powerpoint-template</Template>
  <TotalTime>2818</TotalTime>
  <Words>7303</Words>
  <Application>Microsoft Office PowerPoint</Application>
  <PresentationFormat>On-screen Show (4:3)</PresentationFormat>
  <Paragraphs>517</Paragraphs>
  <Slides>109</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109</vt:i4>
      </vt:variant>
    </vt:vector>
  </HeadingPairs>
  <TitlesOfParts>
    <vt:vector size="112" baseType="lpstr">
      <vt:lpstr>Arial</vt:lpstr>
      <vt:lpstr>Microsoft Sans Serif</vt:lpstr>
      <vt:lpstr>powerpoint-template-24</vt:lpstr>
      <vt:lpstr>Forestry Merit Badge</vt:lpstr>
      <vt:lpstr>Forestry Merit Badge Requirements</vt:lpstr>
      <vt:lpstr>Forestry Merit Badge Requirements</vt:lpstr>
      <vt:lpstr>Forestry Merit Badge Requirements</vt:lpstr>
      <vt:lpstr>Forestry Merit Badge Requirements</vt:lpstr>
      <vt:lpstr>Forestry Merit Badge Requirements</vt:lpstr>
      <vt:lpstr>Forestry Merit Badge Requirements</vt:lpstr>
      <vt:lpstr>Requirement 1</vt:lpstr>
      <vt:lpstr>Requirement 1</vt:lpstr>
      <vt:lpstr>Requirement 1</vt:lpstr>
      <vt:lpstr>Leaf Characteristics</vt:lpstr>
      <vt:lpstr>Twig Characteristics</vt:lpstr>
      <vt:lpstr>Pine Cone Characteristics</vt:lpstr>
      <vt:lpstr>Fruiting Characteristics</vt:lpstr>
      <vt:lpstr>Native, Exotic, and Invasive Species</vt:lpstr>
      <vt:lpstr>Native, Exotic, and Invasive Species</vt:lpstr>
      <vt:lpstr>Native, Exotic, and Invasive Species</vt:lpstr>
      <vt:lpstr>Requirement 2</vt:lpstr>
      <vt:lpstr>Requirement 2a</vt:lpstr>
      <vt:lpstr>Requirement 2a</vt:lpstr>
      <vt:lpstr>Requirement 2a</vt:lpstr>
      <vt:lpstr>Requirement 2a</vt:lpstr>
      <vt:lpstr>Requirement 2b</vt:lpstr>
      <vt:lpstr>Requirement 2b</vt:lpstr>
      <vt:lpstr>Requirement 2b</vt:lpstr>
      <vt:lpstr>Requirement 2b</vt:lpstr>
      <vt:lpstr>Requirement 2b</vt:lpstr>
      <vt:lpstr>Requirement 2b</vt:lpstr>
      <vt:lpstr>Requirement 2b</vt:lpstr>
      <vt:lpstr>Requirement 2b</vt:lpstr>
      <vt:lpstr>Requirement 2c</vt:lpstr>
      <vt:lpstr>Requirement 2c</vt:lpstr>
      <vt:lpstr>Insect Damage to Trees</vt:lpstr>
      <vt:lpstr>Requirement 2c</vt:lpstr>
      <vt:lpstr>Disease Damage to Trees</vt:lpstr>
      <vt:lpstr>Disease Damage to Trees</vt:lpstr>
      <vt:lpstr>Requirement 3</vt:lpstr>
      <vt:lpstr>Economy</vt:lpstr>
      <vt:lpstr>Social Well-Being and Recreation</vt:lpstr>
      <vt:lpstr>Soil Protection and Fertility</vt:lpstr>
      <vt:lpstr>Soil Protection and Fertility</vt:lpstr>
      <vt:lpstr>Clean Water</vt:lpstr>
      <vt:lpstr>Clean Air</vt:lpstr>
      <vt:lpstr>Clean Air</vt:lpstr>
      <vt:lpstr>Wildlife Habitat</vt:lpstr>
      <vt:lpstr>Fisheries Habitat</vt:lpstr>
      <vt:lpstr>Threatened and Endangered Species</vt:lpstr>
      <vt:lpstr>Watersheds and Water Supply</vt:lpstr>
      <vt:lpstr>Maumee River Watershed</vt:lpstr>
      <vt:lpstr>Sandusky River Watershed</vt:lpstr>
      <vt:lpstr>Toussaint and Portage River Watershed</vt:lpstr>
      <vt:lpstr>Requirement 4</vt:lpstr>
      <vt:lpstr>Forest Management</vt:lpstr>
      <vt:lpstr>Multiple Use Management</vt:lpstr>
      <vt:lpstr>Sustainable Forest Management</vt:lpstr>
      <vt:lpstr>Even-Aged Management</vt:lpstr>
      <vt:lpstr>Clear-Cut System</vt:lpstr>
      <vt:lpstr>Seed-Tree System</vt:lpstr>
      <vt:lpstr>Shelterwood System</vt:lpstr>
      <vt:lpstr>Uneven-Aged Management</vt:lpstr>
      <vt:lpstr>Single Tree Selection Method</vt:lpstr>
      <vt:lpstr>Group Selection Method</vt:lpstr>
      <vt:lpstr>Intermediate Cuttings</vt:lpstr>
      <vt:lpstr>Prescribed Burning</vt:lpstr>
      <vt:lpstr>Requirement 5</vt:lpstr>
      <vt:lpstr>Requirement 5a</vt:lpstr>
      <vt:lpstr>Requirement 6</vt:lpstr>
      <vt:lpstr>Tree Dangers</vt:lpstr>
      <vt:lpstr>Tree Dangers</vt:lpstr>
      <vt:lpstr>Tree Dangers</vt:lpstr>
      <vt:lpstr>Tree Roots and Foundations</vt:lpstr>
      <vt:lpstr>Structural Defects in Trees</vt:lpstr>
      <vt:lpstr>Structural Defects in Trees</vt:lpstr>
      <vt:lpstr>Structural Defects in Trees</vt:lpstr>
      <vt:lpstr>Tips for Reducing Tree Dangers</vt:lpstr>
      <vt:lpstr>Tips for Reducing Tree Dangers</vt:lpstr>
      <vt:lpstr>Requirement 7</vt:lpstr>
      <vt:lpstr>Wildfire Consequences</vt:lpstr>
      <vt:lpstr>Wildfire Remediation</vt:lpstr>
      <vt:lpstr>Prescribed Burn</vt:lpstr>
      <vt:lpstr>Absence of Fire Consequences</vt:lpstr>
      <vt:lpstr>Absence of Fire Remediation</vt:lpstr>
      <vt:lpstr>Destructive Insects Consequences</vt:lpstr>
      <vt:lpstr>Destructive Insects Consequences</vt:lpstr>
      <vt:lpstr>Destructive Insects Consequences</vt:lpstr>
      <vt:lpstr>Destructive Insects Remediation</vt:lpstr>
      <vt:lpstr>Loss of Pollinators Consequences</vt:lpstr>
      <vt:lpstr>Loss of Pollinators Remediation</vt:lpstr>
      <vt:lpstr>Tree Diseases Consequences</vt:lpstr>
      <vt:lpstr>Tree Diseases Consequences</vt:lpstr>
      <vt:lpstr>Tree Diseases Remediation</vt:lpstr>
      <vt:lpstr>Air Pollution Consequences</vt:lpstr>
      <vt:lpstr>Air Pollution Remediation</vt:lpstr>
      <vt:lpstr>Wildlife Overpopulation Consequences</vt:lpstr>
      <vt:lpstr>Wildlife Overpopulation Remediation</vt:lpstr>
      <vt:lpstr>Improper Harvest Consequences</vt:lpstr>
      <vt:lpstr>Improper Harvest Remediation</vt:lpstr>
      <vt:lpstr>Urbanization Consequences</vt:lpstr>
      <vt:lpstr>Urbanization Remediation</vt:lpstr>
      <vt:lpstr>If You Discover a Forest Fire…</vt:lpstr>
      <vt:lpstr>How Forest Fires Are Controlled</vt:lpstr>
      <vt:lpstr>Ohio Wildfire Control Agency</vt:lpstr>
      <vt:lpstr>Requirement 8</vt:lpstr>
      <vt:lpstr>How to Become a Forester</vt:lpstr>
      <vt:lpstr>How to Become a Forester</vt:lpstr>
      <vt:lpstr>Career Opportunities in Forestry</vt:lpstr>
      <vt:lpstr>Career Opportunities in Forestry</vt:lpstr>
      <vt:lpstr>Career Opportunities in Forestry</vt:lpstr>
      <vt:lpstr>Career Opportunities in Forestry</vt:lpstr>
    </vt:vector>
  </TitlesOfParts>
  <Company>Templates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Terry McKibben</dc:creator>
  <cp:lastModifiedBy>Terry McKibben</cp:lastModifiedBy>
  <cp:revision>102</cp:revision>
  <dcterms:created xsi:type="dcterms:W3CDTF">2020-05-05T15:55:27Z</dcterms:created>
  <dcterms:modified xsi:type="dcterms:W3CDTF">2022-03-03T00:43:40Z</dcterms:modified>
</cp:coreProperties>
</file>